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bmp" ContentType="image/bmp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61" r:id="rId3"/>
  </p:sldMasterIdLst>
  <p:notesMasterIdLst>
    <p:notesMasterId r:id="rId5"/>
  </p:notesMasterIdLst>
  <p:handoutMasterIdLst>
    <p:handoutMasterId r:id="rId24"/>
  </p:handoutMasterIdLst>
  <p:sldIdLst>
    <p:sldId id="256" r:id="rId4"/>
    <p:sldId id="257" r:id="rId6"/>
    <p:sldId id="258" r:id="rId7"/>
    <p:sldId id="264" r:id="rId8"/>
    <p:sldId id="263" r:id="rId9"/>
    <p:sldId id="301" r:id="rId10"/>
    <p:sldId id="302" r:id="rId11"/>
    <p:sldId id="305" r:id="rId12"/>
    <p:sldId id="304" r:id="rId13"/>
    <p:sldId id="259" r:id="rId14"/>
    <p:sldId id="278" r:id="rId15"/>
    <p:sldId id="279" r:id="rId16"/>
    <p:sldId id="280" r:id="rId17"/>
    <p:sldId id="281" r:id="rId18"/>
    <p:sldId id="275" r:id="rId19"/>
    <p:sldId id="261" r:id="rId20"/>
    <p:sldId id="286" r:id="rId21"/>
    <p:sldId id="265" r:id="rId22"/>
    <p:sldId id="262" r:id="rId23"/>
  </p:sldIdLst>
  <p:sldSz cx="12192000" cy="6858000"/>
  <p:notesSz cx="6858000" cy="9144000"/>
  <p:custDataLst>
    <p:tags r:id="rId2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72727"/>
    <a:srgbClr val="D4AA39"/>
    <a:srgbClr val="C7A17E"/>
    <a:srgbClr val="EBC55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3780"/>
    <p:restoredTop sz="94640"/>
  </p:normalViewPr>
  <p:slideViewPr>
    <p:cSldViewPr snapToGrid="0" snapToObjects="1" showGuides="1">
      <p:cViewPr varScale="1">
        <p:scale>
          <a:sx n="83" d="100"/>
          <a:sy n="83" d="100"/>
        </p:scale>
        <p:origin x="346" y="77"/>
      </p:cViewPr>
      <p:guideLst>
        <p:guide orient="horz" pos="390"/>
        <p:guide pos="381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09" d="100"/>
          <a:sy n="109" d="100"/>
        </p:scale>
        <p:origin x="4028" y="1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8" Type="http://schemas.openxmlformats.org/officeDocument/2006/relationships/tags" Target="tags/tag2.xml"/><Relationship Id="rId27" Type="http://schemas.openxmlformats.org/officeDocument/2006/relationships/tableStyles" Target="tableStyles.xml"/><Relationship Id="rId26" Type="http://schemas.openxmlformats.org/officeDocument/2006/relationships/viewProps" Target="viewProps.xml"/><Relationship Id="rId25" Type="http://schemas.openxmlformats.org/officeDocument/2006/relationships/presProps" Target="presProps.xml"/><Relationship Id="rId24" Type="http://schemas.openxmlformats.org/officeDocument/2006/relationships/handoutMaster" Target="handoutMasters/handoutMaster1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A48AA8-3470-4D19-9830-B7BC4D764DB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E06C63-9D7B-43EA-B034-D191318684B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4CECB7-EA5A-448B-B2F6-0E1B5EB40D99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2B6377-0985-4ED9-ACC3-FE8F8DB7EA42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2B6377-0985-4ED9-ACC3-FE8F8DB7EA4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2B6377-0985-4ED9-ACC3-FE8F8DB7EA4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2B6377-0985-4ED9-ACC3-FE8F8DB7EA4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2B6377-0985-4ED9-ACC3-FE8F8DB7EA4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2B6377-0985-4ED9-ACC3-FE8F8DB7EA4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2B6377-0985-4ED9-ACC3-FE8F8DB7EA4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2B6377-0985-4ED9-ACC3-FE8F8DB7EA4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2B6377-0985-4ED9-ACC3-FE8F8DB7EA4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2B6377-0985-4ED9-ACC3-FE8F8DB7EA4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2B6377-0985-4ED9-ACC3-FE8F8DB7EA4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2B6377-0985-4ED9-ACC3-FE8F8DB7EA4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2B6377-0985-4ED9-ACC3-FE8F8DB7EA4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F2B6377-0985-4ED9-ACC3-FE8F8DB7EA4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2B6377-0985-4ED9-ACC3-FE8F8DB7EA4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2B6377-0985-4ED9-ACC3-FE8F8DB7EA4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2B6377-0985-4ED9-ACC3-FE8F8DB7EA4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xiazai/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A1EFF-1A54-1044-82E3-C4AD89237C5F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A8A29D-ED50-2C41-8C9E-F69928C52480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A1EFF-1A54-1044-82E3-C4AD89237C5F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A8A29D-ED50-2C41-8C9E-F69928C52480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A1EFF-1A54-1044-82E3-C4AD89237C5F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A8A29D-ED50-2C41-8C9E-F69928C52480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A1EFF-1A54-1044-82E3-C4AD89237C5F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A8A29D-ED50-2C41-8C9E-F69928C52480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solidFill>
          <a:srgbClr val="2727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7297615" y="316523"/>
            <a:ext cx="4894385" cy="328246"/>
          </a:xfrm>
          <a:prstGeom prst="rect">
            <a:avLst/>
          </a:prstGeom>
          <a:solidFill>
            <a:srgbClr val="D4AA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TextBox 42"/>
          <p:cNvSpPr txBox="1"/>
          <p:nvPr userDrawn="1"/>
        </p:nvSpPr>
        <p:spPr>
          <a:xfrm>
            <a:off x="7504079" y="354578"/>
            <a:ext cx="44809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+mn-lt"/>
              </a:rPr>
              <a:t>THE FIRST-EVER</a:t>
            </a:r>
            <a:r>
              <a:rPr lang="en-US" altLang="zh-CN" sz="1200" baseline="0" dirty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+mn-lt"/>
              </a:rPr>
              <a:t> USER-FRIENDLY CRYPTO MINER</a:t>
            </a:r>
            <a:endParaRPr lang="zh-CN" altLang="zh-CN" sz="1200" dirty="0">
              <a:solidFill>
                <a:schemeClr val="bg1"/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  <a:sym typeface="+mn-lt"/>
            </a:endParaRPr>
          </a:p>
        </p:txBody>
      </p:sp>
      <p:cxnSp>
        <p:nvCxnSpPr>
          <p:cNvPr id="3" name="直线连接符 2"/>
          <p:cNvCxnSpPr/>
          <p:nvPr userDrawn="1"/>
        </p:nvCxnSpPr>
        <p:spPr>
          <a:xfrm>
            <a:off x="816769" y="6572250"/>
            <a:ext cx="1055846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bg>
      <p:bgPr>
        <a:solidFill>
          <a:srgbClr val="2727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7297615" y="316523"/>
            <a:ext cx="4894385" cy="328246"/>
          </a:xfrm>
          <a:prstGeom prst="rect">
            <a:avLst/>
          </a:prstGeom>
          <a:solidFill>
            <a:srgbClr val="D4AA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TextBox 42"/>
          <p:cNvSpPr txBox="1"/>
          <p:nvPr userDrawn="1"/>
        </p:nvSpPr>
        <p:spPr>
          <a:xfrm>
            <a:off x="7504079" y="354578"/>
            <a:ext cx="44809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+mn-lt"/>
              </a:rPr>
              <a:t>THE FIRST-EVER</a:t>
            </a:r>
            <a:r>
              <a:rPr lang="en-US" altLang="zh-CN" sz="1200" baseline="0" dirty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+mn-lt"/>
              </a:rPr>
              <a:t> USER-FRIENDLY CRYPTO MINER</a:t>
            </a:r>
            <a:endParaRPr lang="zh-CN" altLang="zh-CN" sz="1200" dirty="0">
              <a:solidFill>
                <a:schemeClr val="bg1"/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  <a:sym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A1EFF-1A54-1044-82E3-C4AD89237C5F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A8A29D-ED50-2C41-8C9E-F69928C52480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A1EFF-1A54-1044-82E3-C4AD89237C5F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A8A29D-ED50-2C41-8C9E-F69928C52480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A1EFF-1A54-1044-82E3-C4AD89237C5F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A8A29D-ED50-2C41-8C9E-F69928C52480}" type="slidenum">
              <a:rPr kumimoji="1" lang="zh-CN" altLang="en-US" smtClean="0"/>
            </a:fld>
            <a:endParaRPr kumimoji="1" lang="zh-CN" altLang="en-US"/>
          </a:p>
        </p:txBody>
      </p:sp>
      <p:sp>
        <p:nvSpPr>
          <p:cNvPr id="11" name="TextBox 10"/>
          <p:cNvSpPr txBox="1"/>
          <p:nvPr userDrawn="1"/>
        </p:nvSpPr>
        <p:spPr>
          <a:xfrm>
            <a:off x="1907704" y="6739570"/>
            <a:ext cx="1224136" cy="118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hlinkClick r:id="rId2"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hlinkClick r:id="rId2"/>
              </a:rPr>
              <a:t>下载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http://www.1ppt.com/xiazai/</a:t>
            </a:r>
            <a:endParaRPr kumimoji="0" lang="en-US" altLang="zh-CN" sz="1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A1EFF-1A54-1044-82E3-C4AD89237C5F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A8A29D-ED50-2C41-8C9E-F69928C52480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A1EFF-1A54-1044-82E3-C4AD89237C5F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A8A29D-ED50-2C41-8C9E-F69928C52480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A1EFF-1A54-1044-82E3-C4AD89237C5F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A8A29D-ED50-2C41-8C9E-F69928C52480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4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0A1EFF-1A54-1044-82E3-C4AD89237C5F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A8A29D-ED50-2C41-8C9E-F69928C52480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image" Target="../media/image7.jpe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5.png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0.jpeg"/><Relationship Id="rId1" Type="http://schemas.openxmlformats.org/officeDocument/2006/relationships/image" Target="../media/image19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4.jpeg"/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image" Target="../media/image21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bmp"/><Relationship Id="rId1" Type="http://schemas.openxmlformats.org/officeDocument/2006/relationships/tags" Target="../tags/tag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6.png"/><Relationship Id="rId1" Type="http://schemas.openxmlformats.org/officeDocument/2006/relationships/hyperlink" Target="../Report/Diagrams/Conceptual%20View.png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7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1" cstate="screen"/>
          <a:srcRect/>
          <a:stretch>
            <a:fillRect/>
          </a:stretch>
        </p:blipFill>
        <p:spPr>
          <a:xfrm>
            <a:off x="7357721" y="893892"/>
            <a:ext cx="2891132" cy="537391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2362199" y="677709"/>
            <a:ext cx="2808637" cy="5505101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272727">
                  <a:alpha val="5000"/>
                </a:srgbClr>
              </a:gs>
              <a:gs pos="97000">
                <a:srgbClr val="272727">
                  <a:alpha val="12000"/>
                </a:srgb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639772" y="2482947"/>
            <a:ext cx="750628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7200" b="1" dirty="0">
                <a:solidFill>
                  <a:srgbClr val="D4AA39"/>
                </a:solidFill>
                <a:latin typeface="Arial Black" panose="020B0A04020102020204" pitchFamily="34" charset="0"/>
                <a:cs typeface="+mn-ea"/>
                <a:sym typeface="+mn-lt"/>
              </a:rPr>
              <a:t>Miner</a:t>
            </a:r>
            <a:r>
              <a:rPr kumimoji="1" lang="en-US" altLang="zh-CN" sz="6600" b="1" spc="-300" dirty="0">
                <a:solidFill>
                  <a:srgbClr val="D4AA39"/>
                </a:solidFill>
                <a:latin typeface="Arial Black" panose="020B0A04020102020204" pitchFamily="34" charset="0"/>
                <a:cs typeface="+mn-ea"/>
                <a:sym typeface="+mn-lt"/>
              </a:rPr>
              <a:t>’</a:t>
            </a:r>
            <a:r>
              <a:rPr kumimoji="1" lang="en-US" altLang="zh-CN" sz="7200" b="1" dirty="0">
                <a:solidFill>
                  <a:srgbClr val="D4AA39"/>
                </a:solidFill>
                <a:latin typeface="Arial Black" panose="020B0A04020102020204" pitchFamily="34" charset="0"/>
                <a:cs typeface="+mn-ea"/>
                <a:sym typeface="+mn-lt"/>
              </a:rPr>
              <a:t>s Coffee</a:t>
            </a:r>
            <a:endParaRPr kumimoji="1" lang="en-US" altLang="zh-CN" sz="7200" b="1" dirty="0">
              <a:solidFill>
                <a:srgbClr val="D4AA39"/>
              </a:solidFill>
              <a:latin typeface="Arial Black" panose="020B0A04020102020204" pitchFamily="34" charset="0"/>
              <a:cs typeface="+mn-ea"/>
              <a:sym typeface="+mn-lt"/>
            </a:endParaRPr>
          </a:p>
        </p:txBody>
      </p:sp>
      <p:sp>
        <p:nvSpPr>
          <p:cNvPr id="12" name="TextBox 42"/>
          <p:cNvSpPr txBox="1"/>
          <p:nvPr/>
        </p:nvSpPr>
        <p:spPr>
          <a:xfrm>
            <a:off x="1646555" y="3543300"/>
            <a:ext cx="936244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sz="4000" dirty="0">
                <a:solidFill>
                  <a:srgbClr val="D4AA39"/>
                </a:solidFill>
                <a:cs typeface="+mn-ea"/>
                <a:sym typeface="+mn-lt"/>
              </a:rPr>
              <a:t>A Powerful and Accessible GPU Mining Software</a:t>
            </a:r>
            <a:endParaRPr sz="4000" dirty="0">
              <a:solidFill>
                <a:srgbClr val="D4AA39"/>
              </a:solidFill>
              <a:cs typeface="+mn-ea"/>
              <a:sym typeface="+mn-lt"/>
            </a:endParaRPr>
          </a:p>
        </p:txBody>
      </p:sp>
      <p:sp>
        <p:nvSpPr>
          <p:cNvPr id="17" name="任意形状 16"/>
          <p:cNvSpPr/>
          <p:nvPr/>
        </p:nvSpPr>
        <p:spPr>
          <a:xfrm>
            <a:off x="1190051" y="1658548"/>
            <a:ext cx="2344295" cy="4020457"/>
          </a:xfrm>
          <a:custGeom>
            <a:avLst/>
            <a:gdLst>
              <a:gd name="connsiteX0" fmla="*/ 2002972 w 2017486"/>
              <a:gd name="connsiteY0" fmla="*/ 493486 h 4020457"/>
              <a:gd name="connsiteX1" fmla="*/ 2002972 w 2017486"/>
              <a:gd name="connsiteY1" fmla="*/ 0 h 4020457"/>
              <a:gd name="connsiteX2" fmla="*/ 0 w 2017486"/>
              <a:gd name="connsiteY2" fmla="*/ 0 h 4020457"/>
              <a:gd name="connsiteX3" fmla="*/ 0 w 2017486"/>
              <a:gd name="connsiteY3" fmla="*/ 4020457 h 4020457"/>
              <a:gd name="connsiteX4" fmla="*/ 2017486 w 2017486"/>
              <a:gd name="connsiteY4" fmla="*/ 4020457 h 4020457"/>
              <a:gd name="connsiteX5" fmla="*/ 2017486 w 2017486"/>
              <a:gd name="connsiteY5" fmla="*/ 3657600 h 4020457"/>
              <a:gd name="connsiteX0-1" fmla="*/ 2002972 w 2023957"/>
              <a:gd name="connsiteY0-2" fmla="*/ 493486 h 4020457"/>
              <a:gd name="connsiteX1-3" fmla="*/ 2002972 w 2023957"/>
              <a:gd name="connsiteY1-4" fmla="*/ 0 h 4020457"/>
              <a:gd name="connsiteX2-5" fmla="*/ 0 w 2023957"/>
              <a:gd name="connsiteY2-6" fmla="*/ 0 h 4020457"/>
              <a:gd name="connsiteX3-7" fmla="*/ 0 w 2023957"/>
              <a:gd name="connsiteY3-8" fmla="*/ 4020457 h 4020457"/>
              <a:gd name="connsiteX4-9" fmla="*/ 2017486 w 2023957"/>
              <a:gd name="connsiteY4-10" fmla="*/ 4020457 h 4020457"/>
              <a:gd name="connsiteX5-11" fmla="*/ 2023957 w 2023957"/>
              <a:gd name="connsiteY5-12" fmla="*/ 3485213 h 402045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023957" h="4020457">
                <a:moveTo>
                  <a:pt x="2002972" y="493486"/>
                </a:moveTo>
                <a:lnTo>
                  <a:pt x="2002972" y="0"/>
                </a:lnTo>
                <a:lnTo>
                  <a:pt x="0" y="0"/>
                </a:lnTo>
                <a:lnTo>
                  <a:pt x="0" y="4020457"/>
                </a:lnTo>
                <a:lnTo>
                  <a:pt x="2017486" y="4020457"/>
                </a:lnTo>
                <a:lnTo>
                  <a:pt x="2023957" y="3485213"/>
                </a:lnTo>
              </a:path>
            </a:pathLst>
          </a:custGeom>
          <a:noFill/>
          <a:ln w="57150" cap="rnd">
            <a:solidFill>
              <a:srgbClr val="D4AA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cxnSp>
        <p:nvCxnSpPr>
          <p:cNvPr id="19" name="直线连接符 18"/>
          <p:cNvCxnSpPr/>
          <p:nvPr/>
        </p:nvCxnSpPr>
        <p:spPr>
          <a:xfrm>
            <a:off x="1852126" y="4900537"/>
            <a:ext cx="527539" cy="0"/>
          </a:xfrm>
          <a:prstGeom prst="line">
            <a:avLst/>
          </a:prstGeom>
          <a:ln w="28575" cap="rnd">
            <a:solidFill>
              <a:srgbClr val="D4AA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4182025" y="333055"/>
            <a:ext cx="1271905" cy="321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5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Background</a:t>
            </a:r>
            <a:endParaRPr kumimoji="1" lang="en-US" altLang="zh-CN" sz="1500" dirty="0">
              <a:solidFill>
                <a:schemeClr val="bg1">
                  <a:lumMod val="8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6170610" y="333055"/>
            <a:ext cx="1009015" cy="321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5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Structure</a:t>
            </a:r>
            <a:endParaRPr kumimoji="1" lang="en-US" altLang="zh-CN" sz="1500" dirty="0">
              <a:solidFill>
                <a:schemeClr val="bg1">
                  <a:lumMod val="8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8221716" y="333055"/>
            <a:ext cx="828040" cy="321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5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Testing</a:t>
            </a:r>
            <a:endParaRPr kumimoji="1" lang="en-US" altLang="zh-CN" sz="1500" dirty="0">
              <a:solidFill>
                <a:schemeClr val="bg1">
                  <a:lumMod val="8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10272822" y="333055"/>
            <a:ext cx="735965" cy="321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5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Demo</a:t>
            </a:r>
            <a:endParaRPr kumimoji="1" lang="en-US" altLang="zh-CN" sz="1500" dirty="0">
              <a:solidFill>
                <a:schemeClr val="bg1">
                  <a:lumMod val="8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365761" y="194936"/>
            <a:ext cx="29429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b="1" dirty="0">
                <a:solidFill>
                  <a:srgbClr val="D4AA39"/>
                </a:solidFill>
                <a:latin typeface="Arial Black" panose="020B0A04020102020204" pitchFamily="34" charset="0"/>
                <a:cs typeface="+mn-ea"/>
                <a:sym typeface="+mn-lt"/>
              </a:rPr>
              <a:t>Miner</a:t>
            </a:r>
            <a:r>
              <a:rPr kumimoji="1" lang="en-US" altLang="zh-CN" sz="2400" b="1" spc="-300" dirty="0">
                <a:solidFill>
                  <a:srgbClr val="D4AA39"/>
                </a:solidFill>
                <a:latin typeface="Arial Black" panose="020B0A04020102020204" pitchFamily="34" charset="0"/>
                <a:cs typeface="+mn-ea"/>
                <a:sym typeface="+mn-lt"/>
              </a:rPr>
              <a:t>’</a:t>
            </a:r>
            <a:r>
              <a:rPr kumimoji="1" lang="en-US" altLang="zh-CN" sz="2800" b="1" dirty="0">
                <a:solidFill>
                  <a:srgbClr val="D4AA39"/>
                </a:solidFill>
                <a:latin typeface="Arial Black" panose="020B0A04020102020204" pitchFamily="34" charset="0"/>
                <a:cs typeface="+mn-ea"/>
                <a:sym typeface="+mn-lt"/>
              </a:rPr>
              <a:t>s Coffee</a:t>
            </a:r>
            <a:endParaRPr kumimoji="1" lang="en-US" altLang="zh-CN" sz="2800" b="1" dirty="0">
              <a:solidFill>
                <a:srgbClr val="D4AA39"/>
              </a:solidFill>
              <a:latin typeface="Arial Black" panose="020B0A04020102020204" pitchFamily="34" charset="0"/>
              <a:cs typeface="+mn-ea"/>
              <a:sym typeface="+mn-lt"/>
            </a:endParaRPr>
          </a:p>
        </p:txBody>
      </p:sp>
      <p:grpSp>
        <p:nvGrpSpPr>
          <p:cNvPr id="34" name="组 33"/>
          <p:cNvGrpSpPr/>
          <p:nvPr/>
        </p:nvGrpSpPr>
        <p:grpSpPr>
          <a:xfrm>
            <a:off x="11521799" y="421742"/>
            <a:ext cx="375331" cy="164703"/>
            <a:chOff x="11521799" y="421742"/>
            <a:chExt cx="375331" cy="164703"/>
          </a:xfrm>
        </p:grpSpPr>
        <p:cxnSp>
          <p:nvCxnSpPr>
            <p:cNvPr id="30" name="直线连接符 29"/>
            <p:cNvCxnSpPr/>
            <p:nvPr/>
          </p:nvCxnSpPr>
          <p:spPr>
            <a:xfrm>
              <a:off x="11521799" y="421742"/>
              <a:ext cx="375331" cy="0"/>
            </a:xfrm>
            <a:prstGeom prst="line">
              <a:avLst/>
            </a:prstGeom>
            <a:ln w="25400" cap="rnd">
              <a:solidFill>
                <a:srgbClr val="D4A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线连接符 30"/>
            <p:cNvCxnSpPr/>
            <p:nvPr/>
          </p:nvCxnSpPr>
          <p:spPr>
            <a:xfrm>
              <a:off x="11521799" y="504093"/>
              <a:ext cx="375331" cy="0"/>
            </a:xfrm>
            <a:prstGeom prst="line">
              <a:avLst/>
            </a:prstGeom>
            <a:ln w="25400" cap="rnd">
              <a:solidFill>
                <a:srgbClr val="D4A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线连接符 31"/>
            <p:cNvCxnSpPr/>
            <p:nvPr/>
          </p:nvCxnSpPr>
          <p:spPr>
            <a:xfrm>
              <a:off x="11521799" y="586445"/>
              <a:ext cx="375331" cy="0"/>
            </a:xfrm>
            <a:prstGeom prst="line">
              <a:avLst/>
            </a:prstGeom>
            <a:ln w="25400" cap="rnd">
              <a:solidFill>
                <a:srgbClr val="D4A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8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9" dur="2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200"/>
                            </p:stCondLst>
                            <p:childTnLst>
                              <p:par>
                                <p:cTn id="2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7" grpId="0" animBg="1"/>
      <p:bldP spid="24" grpId="0"/>
      <p:bldP spid="25" grpId="0"/>
      <p:bldP spid="26" grpId="0"/>
      <p:bldP spid="27" grpId="0"/>
      <p:bldP spid="2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7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-574431" y="316523"/>
            <a:ext cx="351693" cy="328246"/>
          </a:xfrm>
          <a:prstGeom prst="rect">
            <a:avLst/>
          </a:prstGeom>
          <a:solidFill>
            <a:srgbClr val="27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-574431" y="808892"/>
            <a:ext cx="351693" cy="328246"/>
          </a:xfrm>
          <a:prstGeom prst="rect">
            <a:avLst/>
          </a:prstGeom>
          <a:solidFill>
            <a:srgbClr val="C7A1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1864360" y="1137138"/>
            <a:ext cx="8463280" cy="4540246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272727">
                  <a:alpha val="0"/>
                </a:srgbClr>
              </a:gs>
              <a:gs pos="100000">
                <a:srgbClr val="272727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cs typeface="+mn-ea"/>
              <a:sym typeface="+mn-lt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7297615" y="316523"/>
            <a:ext cx="4894385" cy="328246"/>
          </a:xfrm>
          <a:prstGeom prst="rect">
            <a:avLst/>
          </a:prstGeom>
          <a:solidFill>
            <a:srgbClr val="D4AA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15" name="TextBox 42"/>
          <p:cNvSpPr txBox="1"/>
          <p:nvPr/>
        </p:nvSpPr>
        <p:spPr>
          <a:xfrm>
            <a:off x="7504079" y="354578"/>
            <a:ext cx="44809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200" dirty="0">
                <a:solidFill>
                  <a:schemeClr val="bg1"/>
                </a:solidFill>
                <a:cs typeface="+mn-ea"/>
                <a:sym typeface="+mn-lt"/>
              </a:rPr>
              <a:t>THEBUSENESSPLAN</a:t>
            </a:r>
            <a:endParaRPr lang="zh-CN" altLang="zh-CN" sz="12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254868" y="2684101"/>
            <a:ext cx="295869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200" dirty="0">
                <a:solidFill>
                  <a:schemeClr val="accent2"/>
                </a:solidFill>
                <a:effectLst>
                  <a:outerShdw blurRad="63500" sx="102000" sy="102000" algn="ctr" rotWithShape="0">
                    <a:prstClr val="black">
                      <a:alpha val="29000"/>
                    </a:prstClr>
                  </a:outerShdw>
                </a:effectLst>
                <a:cs typeface="+mn-ea"/>
                <a:sym typeface="+mn-lt"/>
              </a:rPr>
              <a:t>PART</a:t>
            </a:r>
            <a:r>
              <a:rPr kumimoji="1" lang="zh-CN" altLang="en-US" sz="4400" dirty="0">
                <a:solidFill>
                  <a:schemeClr val="accent2"/>
                </a:solidFill>
                <a:effectLst>
                  <a:outerShdw blurRad="63500" sx="102000" sy="102000" algn="ctr" rotWithShape="0">
                    <a:prstClr val="black">
                      <a:alpha val="29000"/>
                    </a:prstClr>
                  </a:outerShdw>
                </a:effectLst>
                <a:cs typeface="+mn-ea"/>
                <a:sym typeface="+mn-lt"/>
              </a:rPr>
              <a:t>  </a:t>
            </a:r>
            <a:r>
              <a:rPr kumimoji="1" lang="en-US" altLang="zh-CN" sz="9600" dirty="0">
                <a:solidFill>
                  <a:schemeClr val="accent2"/>
                </a:solidFill>
                <a:effectLst>
                  <a:outerShdw blurRad="63500" sx="102000" sy="102000" algn="ctr" rotWithShape="0">
                    <a:prstClr val="black">
                      <a:alpha val="29000"/>
                    </a:prstClr>
                  </a:outerShdw>
                </a:effectLst>
                <a:cs typeface="+mn-ea"/>
                <a:sym typeface="+mn-lt"/>
              </a:rPr>
              <a:t>03</a:t>
            </a:r>
            <a:endParaRPr kumimoji="1" lang="zh-CN" altLang="en-US" sz="9600" dirty="0">
              <a:solidFill>
                <a:schemeClr val="accent2"/>
              </a:solidFill>
              <a:effectLst>
                <a:outerShdw blurRad="63500" sx="102000" sy="102000" algn="ctr" rotWithShape="0">
                  <a:prstClr val="black">
                    <a:alpha val="29000"/>
                  </a:prst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4" name="三角形 3"/>
          <p:cNvSpPr/>
          <p:nvPr/>
        </p:nvSpPr>
        <p:spPr>
          <a:xfrm rot="5400000">
            <a:off x="2962669" y="2923748"/>
            <a:ext cx="260587" cy="474462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35" name="任意形状 34"/>
          <p:cNvSpPr/>
          <p:nvPr/>
        </p:nvSpPr>
        <p:spPr>
          <a:xfrm>
            <a:off x="1864360" y="2285452"/>
            <a:ext cx="1518169" cy="2366959"/>
          </a:xfrm>
          <a:custGeom>
            <a:avLst/>
            <a:gdLst>
              <a:gd name="connsiteX0" fmla="*/ 2002972 w 2017486"/>
              <a:gd name="connsiteY0" fmla="*/ 493486 h 4020457"/>
              <a:gd name="connsiteX1" fmla="*/ 2002972 w 2017486"/>
              <a:gd name="connsiteY1" fmla="*/ 0 h 4020457"/>
              <a:gd name="connsiteX2" fmla="*/ 0 w 2017486"/>
              <a:gd name="connsiteY2" fmla="*/ 0 h 4020457"/>
              <a:gd name="connsiteX3" fmla="*/ 0 w 2017486"/>
              <a:gd name="connsiteY3" fmla="*/ 4020457 h 4020457"/>
              <a:gd name="connsiteX4" fmla="*/ 2017486 w 2017486"/>
              <a:gd name="connsiteY4" fmla="*/ 4020457 h 4020457"/>
              <a:gd name="connsiteX5" fmla="*/ 2017486 w 2017486"/>
              <a:gd name="connsiteY5" fmla="*/ 3657600 h 4020457"/>
              <a:gd name="connsiteX0-1" fmla="*/ 2002972 w 2023957"/>
              <a:gd name="connsiteY0-2" fmla="*/ 493486 h 4020457"/>
              <a:gd name="connsiteX1-3" fmla="*/ 2002972 w 2023957"/>
              <a:gd name="connsiteY1-4" fmla="*/ 0 h 4020457"/>
              <a:gd name="connsiteX2-5" fmla="*/ 0 w 2023957"/>
              <a:gd name="connsiteY2-6" fmla="*/ 0 h 4020457"/>
              <a:gd name="connsiteX3-7" fmla="*/ 0 w 2023957"/>
              <a:gd name="connsiteY3-8" fmla="*/ 4020457 h 4020457"/>
              <a:gd name="connsiteX4-9" fmla="*/ 2017486 w 2023957"/>
              <a:gd name="connsiteY4-10" fmla="*/ 4020457 h 4020457"/>
              <a:gd name="connsiteX5-11" fmla="*/ 2023957 w 2023957"/>
              <a:gd name="connsiteY5-12" fmla="*/ 3485213 h 402045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023957" h="4020457">
                <a:moveTo>
                  <a:pt x="2002972" y="493486"/>
                </a:moveTo>
                <a:lnTo>
                  <a:pt x="2002972" y="0"/>
                </a:lnTo>
                <a:lnTo>
                  <a:pt x="0" y="0"/>
                </a:lnTo>
                <a:lnTo>
                  <a:pt x="0" y="4020457"/>
                </a:lnTo>
                <a:lnTo>
                  <a:pt x="2017486" y="4020457"/>
                </a:lnTo>
                <a:lnTo>
                  <a:pt x="2023957" y="3485213"/>
                </a:lnTo>
              </a:path>
            </a:pathLst>
          </a:custGeom>
          <a:noFill/>
          <a:ln w="28575">
            <a:solidFill>
              <a:srgbClr val="D4AA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37" name="文本框 33"/>
          <p:cNvSpPr txBox="1"/>
          <p:nvPr/>
        </p:nvSpPr>
        <p:spPr>
          <a:xfrm>
            <a:off x="5436301" y="3160979"/>
            <a:ext cx="44430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3600" b="1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sz="6000" dirty="0">
                <a:solidFill>
                  <a:schemeClr val="accent2"/>
                </a:solidFill>
                <a:latin typeface="+mn-lt"/>
                <a:ea typeface="+mn-ea"/>
                <a:cs typeface="+mn-ea"/>
                <a:sym typeface="+mn-lt"/>
              </a:rPr>
              <a:t>Testing</a:t>
            </a:r>
            <a:endParaRPr lang="zh-CN" altLang="zh-CN" sz="6000" dirty="0">
              <a:solidFill>
                <a:schemeClr val="accent2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86716" y="218431"/>
            <a:ext cx="29429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kumimoji="1" lang="en-US" altLang="zh-CN" sz="2800" b="1" dirty="0">
                <a:solidFill>
                  <a:srgbClr val="D4AA39"/>
                </a:solidFill>
                <a:latin typeface="Arial Black" panose="020B0A04020102020204" pitchFamily="34" charset="0"/>
                <a:cs typeface="+mn-ea"/>
                <a:sym typeface="+mn-lt"/>
              </a:rPr>
              <a:t>Miner</a:t>
            </a:r>
            <a:r>
              <a:rPr kumimoji="1" lang="en-US" altLang="zh-CN" sz="2400" b="1" spc="-300" dirty="0">
                <a:solidFill>
                  <a:srgbClr val="D4AA39"/>
                </a:solidFill>
                <a:latin typeface="Arial Black" panose="020B0A04020102020204" pitchFamily="34" charset="0"/>
                <a:cs typeface="+mn-ea"/>
                <a:sym typeface="+mn-lt"/>
              </a:rPr>
              <a:t>’</a:t>
            </a:r>
            <a:r>
              <a:rPr kumimoji="1" lang="en-US" altLang="zh-CN" sz="2800" b="1" dirty="0">
                <a:solidFill>
                  <a:srgbClr val="D4AA39"/>
                </a:solidFill>
                <a:latin typeface="Arial Black" panose="020B0A04020102020204" pitchFamily="34" charset="0"/>
                <a:cs typeface="+mn-ea"/>
                <a:sym typeface="+mn-lt"/>
              </a:rPr>
              <a:t>s Coffee</a:t>
            </a:r>
            <a:endParaRPr kumimoji="1" lang="en-US" altLang="zh-CN" sz="2800" b="1" dirty="0">
              <a:solidFill>
                <a:srgbClr val="D4AA39"/>
              </a:solidFill>
              <a:latin typeface="Arial Black" panose="020B0A04020102020204" pitchFamily="34" charset="0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3" dur="3000" fill="hold"/>
                                        <p:tgtEl>
                                          <p:spTgt spid="2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000"/>
                            </p:stCondLst>
                            <p:childTnLst>
                              <p:par>
                                <p:cTn id="15" presetID="17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500"/>
                            </p:stCondLst>
                            <p:childTnLst>
                              <p:par>
                                <p:cTn id="22" presetID="2" presetClass="entr" presetSubtype="8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500"/>
                            </p:stCondLst>
                            <p:childTnLst>
                              <p:par>
                                <p:cTn id="27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500"/>
                            </p:stCondLst>
                            <p:childTnLst>
                              <p:par>
                                <p:cTn id="3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7099"/>
                            </p:stCondLst>
                            <p:childTnLst>
                              <p:par>
                                <p:cTn id="38" presetID="27" presetClass="emph" presetSubtype="0" fill="remove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39" dur="500" autoRev="1" fill="remove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40" dur="500" autoRev="1" fill="remove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41" dur="500" autoRev="1" fill="remove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2" dur="500" autoRev="1" fill="remove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/>
      <p:bldP spid="3" grpId="0"/>
      <p:bldP spid="4" grpId="0" animBg="1"/>
      <p:bldP spid="35" grpId="0" animBg="1"/>
      <p:bldP spid="37" grpId="0"/>
      <p:bldP spid="37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/>
          <p:cNvSpPr/>
          <p:nvPr/>
        </p:nvSpPr>
        <p:spPr>
          <a:xfrm>
            <a:off x="8024883" y="1766240"/>
            <a:ext cx="2971800" cy="22972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4568499" y="1766240"/>
            <a:ext cx="2971800" cy="22972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1114425" y="1766240"/>
            <a:ext cx="2971800" cy="22972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2" name="任意形状 1"/>
          <p:cNvSpPr/>
          <p:nvPr/>
        </p:nvSpPr>
        <p:spPr>
          <a:xfrm>
            <a:off x="370411" y="245195"/>
            <a:ext cx="325048" cy="689559"/>
          </a:xfrm>
          <a:custGeom>
            <a:avLst/>
            <a:gdLst>
              <a:gd name="connsiteX0" fmla="*/ 2002972 w 2017486"/>
              <a:gd name="connsiteY0" fmla="*/ 493486 h 4020457"/>
              <a:gd name="connsiteX1" fmla="*/ 2002972 w 2017486"/>
              <a:gd name="connsiteY1" fmla="*/ 0 h 4020457"/>
              <a:gd name="connsiteX2" fmla="*/ 0 w 2017486"/>
              <a:gd name="connsiteY2" fmla="*/ 0 h 4020457"/>
              <a:gd name="connsiteX3" fmla="*/ 0 w 2017486"/>
              <a:gd name="connsiteY3" fmla="*/ 4020457 h 4020457"/>
              <a:gd name="connsiteX4" fmla="*/ 2017486 w 2017486"/>
              <a:gd name="connsiteY4" fmla="*/ 4020457 h 4020457"/>
              <a:gd name="connsiteX5" fmla="*/ 2017486 w 2017486"/>
              <a:gd name="connsiteY5" fmla="*/ 3657600 h 4020457"/>
              <a:gd name="connsiteX0-1" fmla="*/ 2002972 w 2023957"/>
              <a:gd name="connsiteY0-2" fmla="*/ 493486 h 4020457"/>
              <a:gd name="connsiteX1-3" fmla="*/ 2002972 w 2023957"/>
              <a:gd name="connsiteY1-4" fmla="*/ 0 h 4020457"/>
              <a:gd name="connsiteX2-5" fmla="*/ 0 w 2023957"/>
              <a:gd name="connsiteY2-6" fmla="*/ 0 h 4020457"/>
              <a:gd name="connsiteX3-7" fmla="*/ 0 w 2023957"/>
              <a:gd name="connsiteY3-8" fmla="*/ 4020457 h 4020457"/>
              <a:gd name="connsiteX4-9" fmla="*/ 2017486 w 2023957"/>
              <a:gd name="connsiteY4-10" fmla="*/ 4020457 h 4020457"/>
              <a:gd name="connsiteX5-11" fmla="*/ 2023957 w 2023957"/>
              <a:gd name="connsiteY5-12" fmla="*/ 3485213 h 402045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023957" h="4020457">
                <a:moveTo>
                  <a:pt x="2002972" y="493486"/>
                </a:moveTo>
                <a:lnTo>
                  <a:pt x="2002972" y="0"/>
                </a:lnTo>
                <a:lnTo>
                  <a:pt x="0" y="0"/>
                </a:lnTo>
                <a:lnTo>
                  <a:pt x="0" y="4020457"/>
                </a:lnTo>
                <a:lnTo>
                  <a:pt x="2017486" y="4020457"/>
                </a:lnTo>
                <a:lnTo>
                  <a:pt x="2023957" y="3485213"/>
                </a:lnTo>
              </a:path>
            </a:pathLst>
          </a:custGeom>
          <a:noFill/>
          <a:ln w="28575">
            <a:solidFill>
              <a:srgbClr val="D4AA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4" name="TextBox 21"/>
          <p:cNvSpPr txBox="1"/>
          <p:nvPr/>
        </p:nvSpPr>
        <p:spPr>
          <a:xfrm>
            <a:off x="553720" y="405765"/>
            <a:ext cx="287909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600">
                <a:solidFill>
                  <a:schemeClr val="accent2"/>
                </a:solidFill>
                <a:effectLst/>
                <a:latin typeface="RTWS ShangYaZhunSung G0v1" charset="-122"/>
                <a:ea typeface="RTWS ShangYaZhunSung G0v1" charset="-122"/>
                <a:cs typeface="RTWS ShangYaZhunSung G0v1" charset="-122"/>
              </a:defRPr>
            </a:lvl1pPr>
          </a:lstStyle>
          <a:p>
            <a:r>
              <a:rPr lang="en-US" altLang="zh-CN" sz="2000" dirty="0">
                <a:latin typeface="+mn-lt"/>
                <a:ea typeface="+mn-ea"/>
                <a:cs typeface="+mn-ea"/>
                <a:sym typeface="+mn-lt"/>
              </a:rPr>
              <a:t>Testing overview</a:t>
            </a:r>
            <a:endParaRPr lang="en-US" altLang="zh-CN" sz="2000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" name="TextBox 44"/>
          <p:cNvSpPr txBox="1"/>
          <p:nvPr/>
        </p:nvSpPr>
        <p:spPr>
          <a:xfrm>
            <a:off x="1878701" y="4389835"/>
            <a:ext cx="24773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accent1"/>
                </a:solidFill>
                <a:cs typeface="+mn-ea"/>
                <a:sym typeface="+mn-lt"/>
              </a:rPr>
              <a:t>Automatic</a:t>
            </a:r>
            <a:r>
              <a:rPr lang="zh-CN" altLang="en-US" sz="2000" dirty="0">
                <a:solidFill>
                  <a:schemeClr val="accent1"/>
                </a:solidFill>
                <a:cs typeface="+mn-ea"/>
                <a:sym typeface="+mn-lt"/>
              </a:rPr>
              <a:t> </a:t>
            </a:r>
            <a:r>
              <a:rPr lang="en-US" altLang="zh-CN" sz="2000" dirty="0">
                <a:solidFill>
                  <a:schemeClr val="accent1"/>
                </a:solidFill>
                <a:cs typeface="+mn-ea"/>
                <a:sym typeface="+mn-lt"/>
              </a:rPr>
              <a:t>Testing</a:t>
            </a:r>
            <a:endParaRPr lang="zh-CN" altLang="zh-CN" sz="2000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8" name="文本框 29"/>
          <p:cNvSpPr txBox="1">
            <a:spLocks noChangeArrowheads="1"/>
          </p:cNvSpPr>
          <p:nvPr/>
        </p:nvSpPr>
        <p:spPr bwMode="auto">
          <a:xfrm>
            <a:off x="1337583" y="4445348"/>
            <a:ext cx="453971" cy="3693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>
            <a:spAutoFit/>
          </a:bodyPr>
          <a:lstStyle>
            <a:defPPr>
              <a:defRPr lang="zh-CN"/>
            </a:defPPr>
            <a:lvl1pPr algn="ctr" eaLnBrk="0" hangingPunct="0">
              <a:defRPr sz="4000">
                <a:solidFill>
                  <a:srgbClr val="FF0000"/>
                </a:solidFill>
                <a:effectLst>
                  <a:innerShdw blurRad="63500" dist="38100" dir="13500000">
                    <a:prstClr val="black">
                      <a:alpha val="50000"/>
                    </a:prstClr>
                  </a:inn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 eaLnBrk="0" hangingPunct="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1800" dirty="0">
                <a:solidFill>
                  <a:schemeClr val="bg1"/>
                </a:solidFill>
                <a:effectLst/>
                <a:latin typeface="+mn-lt"/>
                <a:ea typeface="+mn-ea"/>
                <a:cs typeface="+mn-ea"/>
                <a:sym typeface="+mn-lt"/>
              </a:rPr>
              <a:t>01</a:t>
            </a:r>
            <a:endParaRPr lang="zh-CN" altLang="en-US" sz="1800" dirty="0">
              <a:solidFill>
                <a:schemeClr val="bg1"/>
              </a:solidFill>
              <a:effectLst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1" name="TextBox 48"/>
          <p:cNvSpPr txBox="1"/>
          <p:nvPr/>
        </p:nvSpPr>
        <p:spPr>
          <a:xfrm>
            <a:off x="5371388" y="4445348"/>
            <a:ext cx="24773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accent1"/>
                </a:solidFill>
                <a:cs typeface="+mn-ea"/>
                <a:sym typeface="+mn-lt"/>
              </a:rPr>
              <a:t>Basic</a:t>
            </a:r>
            <a:r>
              <a:rPr lang="zh-CN" altLang="en-US" sz="2000" dirty="0">
                <a:solidFill>
                  <a:schemeClr val="accent1"/>
                </a:solidFill>
                <a:cs typeface="+mn-ea"/>
                <a:sym typeface="+mn-lt"/>
              </a:rPr>
              <a:t> </a:t>
            </a:r>
            <a:r>
              <a:rPr lang="en-US" altLang="zh-CN" sz="2000" dirty="0">
                <a:solidFill>
                  <a:schemeClr val="accent1"/>
                </a:solidFill>
                <a:cs typeface="+mn-ea"/>
                <a:sym typeface="+mn-lt"/>
              </a:rPr>
              <a:t>Testing</a:t>
            </a:r>
            <a:endParaRPr lang="zh-CN" altLang="zh-CN" sz="2000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12" name="文本框 29"/>
          <p:cNvSpPr txBox="1">
            <a:spLocks noChangeArrowheads="1"/>
          </p:cNvSpPr>
          <p:nvPr/>
        </p:nvSpPr>
        <p:spPr bwMode="auto">
          <a:xfrm>
            <a:off x="4830270" y="4500861"/>
            <a:ext cx="453971" cy="3693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>
            <a:spAutoFit/>
          </a:bodyPr>
          <a:lstStyle>
            <a:defPPr>
              <a:defRPr lang="zh-CN"/>
            </a:defPPr>
            <a:lvl1pPr algn="ctr" eaLnBrk="0" hangingPunct="0">
              <a:defRPr sz="4000">
                <a:solidFill>
                  <a:srgbClr val="FF0000"/>
                </a:solidFill>
                <a:effectLst>
                  <a:innerShdw blurRad="63500" dist="38100" dir="13500000">
                    <a:prstClr val="black">
                      <a:alpha val="50000"/>
                    </a:prstClr>
                  </a:inn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 eaLnBrk="0" hangingPunct="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1800" dirty="0">
                <a:solidFill>
                  <a:schemeClr val="bg1"/>
                </a:solidFill>
                <a:effectLst/>
                <a:latin typeface="+mn-lt"/>
                <a:ea typeface="+mn-ea"/>
                <a:cs typeface="+mn-ea"/>
                <a:sym typeface="+mn-lt"/>
              </a:rPr>
              <a:t>02</a:t>
            </a:r>
            <a:endParaRPr lang="zh-CN" altLang="en-US" sz="1800" dirty="0">
              <a:solidFill>
                <a:schemeClr val="bg1"/>
              </a:solidFill>
              <a:effectLst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5" name="TextBox 52"/>
          <p:cNvSpPr txBox="1"/>
          <p:nvPr/>
        </p:nvSpPr>
        <p:spPr>
          <a:xfrm>
            <a:off x="8935515" y="4505879"/>
            <a:ext cx="24773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accent1"/>
                </a:solidFill>
                <a:cs typeface="+mn-ea"/>
                <a:sym typeface="+mn-lt"/>
              </a:rPr>
              <a:t>Other</a:t>
            </a:r>
            <a:r>
              <a:rPr lang="zh-CN" altLang="en-US" sz="2000" dirty="0">
                <a:solidFill>
                  <a:schemeClr val="accent1"/>
                </a:solidFill>
                <a:cs typeface="+mn-ea"/>
                <a:sym typeface="+mn-lt"/>
              </a:rPr>
              <a:t> </a:t>
            </a:r>
            <a:r>
              <a:rPr lang="en-US" altLang="zh-CN" sz="2000" dirty="0">
                <a:solidFill>
                  <a:schemeClr val="accent1"/>
                </a:solidFill>
                <a:cs typeface="+mn-ea"/>
                <a:sym typeface="+mn-lt"/>
              </a:rPr>
              <a:t>Testing</a:t>
            </a:r>
            <a:endParaRPr lang="zh-CN" altLang="zh-CN" sz="2000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16" name="文本框 29"/>
          <p:cNvSpPr txBox="1">
            <a:spLocks noChangeArrowheads="1"/>
          </p:cNvSpPr>
          <p:nvPr/>
        </p:nvSpPr>
        <p:spPr bwMode="auto">
          <a:xfrm>
            <a:off x="8394397" y="4561392"/>
            <a:ext cx="453971" cy="3693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>
            <a:spAutoFit/>
          </a:bodyPr>
          <a:lstStyle>
            <a:defPPr>
              <a:defRPr lang="zh-CN"/>
            </a:defPPr>
            <a:lvl1pPr algn="ctr" eaLnBrk="0" hangingPunct="0">
              <a:defRPr sz="4000">
                <a:solidFill>
                  <a:srgbClr val="FF0000"/>
                </a:solidFill>
                <a:effectLst>
                  <a:innerShdw blurRad="63500" dist="38100" dir="13500000">
                    <a:prstClr val="black">
                      <a:alpha val="50000"/>
                    </a:prstClr>
                  </a:inn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 eaLnBrk="0" hangingPunct="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1800" dirty="0">
                <a:solidFill>
                  <a:schemeClr val="bg1"/>
                </a:solidFill>
                <a:effectLst/>
                <a:latin typeface="+mn-lt"/>
                <a:ea typeface="+mn-ea"/>
                <a:cs typeface="+mn-ea"/>
                <a:sym typeface="+mn-lt"/>
              </a:rPr>
              <a:t>03</a:t>
            </a:r>
            <a:endParaRPr lang="zh-CN" altLang="en-US" sz="1800" dirty="0">
              <a:solidFill>
                <a:schemeClr val="bg1"/>
              </a:solidFill>
              <a:effectLst/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1" cstate="screen">
            <a:grayscl/>
          </a:blip>
          <a:stretch>
            <a:fillRect/>
          </a:stretch>
        </p:blipFill>
        <p:spPr bwMode="auto">
          <a:xfrm>
            <a:off x="8135019" y="1898583"/>
            <a:ext cx="2751528" cy="2063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/>
          <p:cNvPicPr>
            <a:picLocks noChangeAspect="1" noChangeArrowheads="1"/>
          </p:cNvPicPr>
          <p:nvPr/>
        </p:nvPicPr>
        <p:blipFill>
          <a:blip r:embed="rId2" cstate="screen">
            <a:grayscl/>
          </a:blip>
          <a:stretch>
            <a:fillRect/>
          </a:stretch>
        </p:blipFill>
        <p:spPr bwMode="auto">
          <a:xfrm>
            <a:off x="4678635" y="1898583"/>
            <a:ext cx="2751528" cy="2063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5"/>
          <p:cNvPicPr>
            <a:picLocks noChangeAspect="1" noChangeArrowheads="1"/>
          </p:cNvPicPr>
          <p:nvPr/>
        </p:nvPicPr>
        <p:blipFill>
          <a:blip r:embed="rId3" cstate="screen">
            <a:grayscl/>
          </a:blip>
          <a:stretch>
            <a:fillRect/>
          </a:stretch>
        </p:blipFill>
        <p:spPr bwMode="auto">
          <a:xfrm>
            <a:off x="1222251" y="1898583"/>
            <a:ext cx="2751528" cy="2063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4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4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400" tmFilter="0,0; .5, 1; 1, 1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9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9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9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6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6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6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1" grpId="0" animBg="1"/>
      <p:bldP spid="20" grpId="0" animBg="1"/>
      <p:bldP spid="2" grpId="0" animBg="1"/>
      <p:bldP spid="4" grpId="0"/>
      <p:bldP spid="8" grpId="0" animBg="1"/>
      <p:bldP spid="12" grpId="0" animBg="1"/>
      <p:bldP spid="1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形状 1"/>
          <p:cNvSpPr/>
          <p:nvPr/>
        </p:nvSpPr>
        <p:spPr>
          <a:xfrm>
            <a:off x="370411" y="245195"/>
            <a:ext cx="325048" cy="689559"/>
          </a:xfrm>
          <a:custGeom>
            <a:avLst/>
            <a:gdLst>
              <a:gd name="connsiteX0" fmla="*/ 2002972 w 2017486"/>
              <a:gd name="connsiteY0" fmla="*/ 493486 h 4020457"/>
              <a:gd name="connsiteX1" fmla="*/ 2002972 w 2017486"/>
              <a:gd name="connsiteY1" fmla="*/ 0 h 4020457"/>
              <a:gd name="connsiteX2" fmla="*/ 0 w 2017486"/>
              <a:gd name="connsiteY2" fmla="*/ 0 h 4020457"/>
              <a:gd name="connsiteX3" fmla="*/ 0 w 2017486"/>
              <a:gd name="connsiteY3" fmla="*/ 4020457 h 4020457"/>
              <a:gd name="connsiteX4" fmla="*/ 2017486 w 2017486"/>
              <a:gd name="connsiteY4" fmla="*/ 4020457 h 4020457"/>
              <a:gd name="connsiteX5" fmla="*/ 2017486 w 2017486"/>
              <a:gd name="connsiteY5" fmla="*/ 3657600 h 4020457"/>
              <a:gd name="connsiteX0-1" fmla="*/ 2002972 w 2023957"/>
              <a:gd name="connsiteY0-2" fmla="*/ 493486 h 4020457"/>
              <a:gd name="connsiteX1-3" fmla="*/ 2002972 w 2023957"/>
              <a:gd name="connsiteY1-4" fmla="*/ 0 h 4020457"/>
              <a:gd name="connsiteX2-5" fmla="*/ 0 w 2023957"/>
              <a:gd name="connsiteY2-6" fmla="*/ 0 h 4020457"/>
              <a:gd name="connsiteX3-7" fmla="*/ 0 w 2023957"/>
              <a:gd name="connsiteY3-8" fmla="*/ 4020457 h 4020457"/>
              <a:gd name="connsiteX4-9" fmla="*/ 2017486 w 2023957"/>
              <a:gd name="connsiteY4-10" fmla="*/ 4020457 h 4020457"/>
              <a:gd name="connsiteX5-11" fmla="*/ 2023957 w 2023957"/>
              <a:gd name="connsiteY5-12" fmla="*/ 3485213 h 402045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023957" h="4020457">
                <a:moveTo>
                  <a:pt x="2002972" y="493486"/>
                </a:moveTo>
                <a:lnTo>
                  <a:pt x="2002972" y="0"/>
                </a:lnTo>
                <a:lnTo>
                  <a:pt x="0" y="0"/>
                </a:lnTo>
                <a:lnTo>
                  <a:pt x="0" y="4020457"/>
                </a:lnTo>
                <a:lnTo>
                  <a:pt x="2017486" y="4020457"/>
                </a:lnTo>
                <a:lnTo>
                  <a:pt x="2023957" y="3485213"/>
                </a:lnTo>
              </a:path>
            </a:pathLst>
          </a:custGeom>
          <a:noFill/>
          <a:ln w="28575">
            <a:solidFill>
              <a:srgbClr val="D4AA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3" name="文本框 5"/>
          <p:cNvSpPr txBox="1"/>
          <p:nvPr/>
        </p:nvSpPr>
        <p:spPr>
          <a:xfrm>
            <a:off x="489395" y="333385"/>
            <a:ext cx="48083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2"/>
                </a:solidFill>
                <a:cs typeface="+mn-ea"/>
                <a:sym typeface="+mn-lt"/>
              </a:rPr>
              <a:t>Testing Automation</a:t>
            </a:r>
            <a:endParaRPr lang="zh-CN" altLang="en-US" sz="2400" dirty="0">
              <a:solidFill>
                <a:schemeClr val="accent2"/>
              </a:solidFill>
              <a:cs typeface="+mn-ea"/>
              <a:sym typeface="+mn-lt"/>
            </a:endParaRPr>
          </a:p>
        </p:txBody>
      </p:sp>
      <p:sp>
        <p:nvSpPr>
          <p:cNvPr id="48" name="TextBox 59"/>
          <p:cNvSpPr txBox="1"/>
          <p:nvPr/>
        </p:nvSpPr>
        <p:spPr>
          <a:xfrm>
            <a:off x="803275" y="2188210"/>
            <a:ext cx="9353550" cy="860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lnSpc>
                <a:spcPts val="2000"/>
              </a:lnSpc>
            </a:pPr>
            <a:r>
              <a:rPr lang="en-US" altLang="zh-CN" sz="2000" dirty="0">
                <a:solidFill>
                  <a:schemeClr val="bg1"/>
                </a:solidFill>
              </a:rPr>
              <a:t>QTestLib is a unit testing framework provided by Qt for programs or libraries written on Qt. QTestLib provides the basic functionality of the unit testing framework and provides extended functionality for GUI testing.</a:t>
            </a:r>
            <a:endParaRPr lang="en-US" altLang="zh-CN" sz="2000" dirty="0">
              <a:solidFill>
                <a:schemeClr val="bg1"/>
              </a:solidFill>
            </a:endParaRPr>
          </a:p>
        </p:txBody>
      </p:sp>
      <p:sp>
        <p:nvSpPr>
          <p:cNvPr id="49" name="TextBox 60"/>
          <p:cNvSpPr txBox="1"/>
          <p:nvPr/>
        </p:nvSpPr>
        <p:spPr>
          <a:xfrm>
            <a:off x="833080" y="1299704"/>
            <a:ext cx="24773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accent1"/>
                </a:solidFill>
                <a:cs typeface="+mn-ea"/>
                <a:sym typeface="+mn-lt"/>
              </a:rPr>
              <a:t>QTestLib:</a:t>
            </a:r>
            <a:endParaRPr lang="zh-CN" altLang="zh-CN" sz="2000" b="1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cxnSp>
        <p:nvCxnSpPr>
          <p:cNvPr id="51" name="直线连接符 50"/>
          <p:cNvCxnSpPr/>
          <p:nvPr/>
        </p:nvCxnSpPr>
        <p:spPr>
          <a:xfrm flipH="1">
            <a:off x="8999127" y="5767384"/>
            <a:ext cx="21422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线连接符 51"/>
          <p:cNvCxnSpPr/>
          <p:nvPr/>
        </p:nvCxnSpPr>
        <p:spPr>
          <a:xfrm flipH="1">
            <a:off x="1066800" y="5767384"/>
            <a:ext cx="21422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62660" y="1004570"/>
            <a:ext cx="9034145" cy="529399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660" y="1699895"/>
            <a:ext cx="10467340" cy="4164965"/>
          </a:xfrm>
          <a:prstGeom prst="rect">
            <a:avLst/>
          </a:prstGeom>
        </p:spPr>
      </p:pic>
    </p:spTree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400" tmFilter="0,0; .5, 1; 1, 1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80"/>
                            </p:stCondLst>
                            <p:childTnLst>
                              <p:par>
                                <p:cTn id="2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 tmFilter="0,0; .5, 1; 1, 1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279"/>
                            </p:stCondLst>
                            <p:childTnLst>
                              <p:par>
                                <p:cTn id="28" presetID="2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279"/>
                            </p:stCondLst>
                            <p:childTnLst>
                              <p:par>
                                <p:cTn id="3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48" grpId="0"/>
      <p:bldP spid="4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形状 1"/>
          <p:cNvSpPr/>
          <p:nvPr/>
        </p:nvSpPr>
        <p:spPr>
          <a:xfrm>
            <a:off x="370411" y="245195"/>
            <a:ext cx="325048" cy="689559"/>
          </a:xfrm>
          <a:custGeom>
            <a:avLst/>
            <a:gdLst>
              <a:gd name="connsiteX0" fmla="*/ 2002972 w 2017486"/>
              <a:gd name="connsiteY0" fmla="*/ 493486 h 4020457"/>
              <a:gd name="connsiteX1" fmla="*/ 2002972 w 2017486"/>
              <a:gd name="connsiteY1" fmla="*/ 0 h 4020457"/>
              <a:gd name="connsiteX2" fmla="*/ 0 w 2017486"/>
              <a:gd name="connsiteY2" fmla="*/ 0 h 4020457"/>
              <a:gd name="connsiteX3" fmla="*/ 0 w 2017486"/>
              <a:gd name="connsiteY3" fmla="*/ 4020457 h 4020457"/>
              <a:gd name="connsiteX4" fmla="*/ 2017486 w 2017486"/>
              <a:gd name="connsiteY4" fmla="*/ 4020457 h 4020457"/>
              <a:gd name="connsiteX5" fmla="*/ 2017486 w 2017486"/>
              <a:gd name="connsiteY5" fmla="*/ 3657600 h 4020457"/>
              <a:gd name="connsiteX0-1" fmla="*/ 2002972 w 2023957"/>
              <a:gd name="connsiteY0-2" fmla="*/ 493486 h 4020457"/>
              <a:gd name="connsiteX1-3" fmla="*/ 2002972 w 2023957"/>
              <a:gd name="connsiteY1-4" fmla="*/ 0 h 4020457"/>
              <a:gd name="connsiteX2-5" fmla="*/ 0 w 2023957"/>
              <a:gd name="connsiteY2-6" fmla="*/ 0 h 4020457"/>
              <a:gd name="connsiteX3-7" fmla="*/ 0 w 2023957"/>
              <a:gd name="connsiteY3-8" fmla="*/ 4020457 h 4020457"/>
              <a:gd name="connsiteX4-9" fmla="*/ 2017486 w 2023957"/>
              <a:gd name="connsiteY4-10" fmla="*/ 4020457 h 4020457"/>
              <a:gd name="connsiteX5-11" fmla="*/ 2023957 w 2023957"/>
              <a:gd name="connsiteY5-12" fmla="*/ 3485213 h 402045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023957" h="4020457">
                <a:moveTo>
                  <a:pt x="2002972" y="493486"/>
                </a:moveTo>
                <a:lnTo>
                  <a:pt x="2002972" y="0"/>
                </a:lnTo>
                <a:lnTo>
                  <a:pt x="0" y="0"/>
                </a:lnTo>
                <a:lnTo>
                  <a:pt x="0" y="4020457"/>
                </a:lnTo>
                <a:lnTo>
                  <a:pt x="2017486" y="4020457"/>
                </a:lnTo>
                <a:lnTo>
                  <a:pt x="2023957" y="3485213"/>
                </a:lnTo>
              </a:path>
            </a:pathLst>
          </a:custGeom>
          <a:noFill/>
          <a:ln w="28575">
            <a:solidFill>
              <a:srgbClr val="D4AA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4" name="TextBox 21"/>
          <p:cNvSpPr txBox="1"/>
          <p:nvPr/>
        </p:nvSpPr>
        <p:spPr>
          <a:xfrm>
            <a:off x="695325" y="421005"/>
            <a:ext cx="236347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600">
                <a:solidFill>
                  <a:schemeClr val="accent2"/>
                </a:solidFill>
                <a:effectLst/>
                <a:latin typeface="RTWS ShangYaZhunSung G0v1" charset="-122"/>
                <a:ea typeface="RTWS ShangYaZhunSung G0v1" charset="-122"/>
                <a:cs typeface="RTWS ShangYaZhunSung G0v1" charset="-122"/>
              </a:defRPr>
            </a:lvl1pPr>
          </a:lstStyle>
          <a:p>
            <a:r>
              <a:rPr lang="en-US" altLang="zh-CN" sz="2400" dirty="0">
                <a:latin typeface="+mn-lt"/>
                <a:ea typeface="+mn-ea"/>
                <a:cs typeface="+mn-ea"/>
                <a:sym typeface="+mn-lt"/>
              </a:rPr>
              <a:t>Basic Testing</a:t>
            </a:r>
            <a:endParaRPr lang="en-US" altLang="zh-CN" sz="2400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628650" y="3880485"/>
            <a:ext cx="2606040" cy="42354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0000"/>
              </a:lnSpc>
            </a:pPr>
            <a:r>
              <a:rPr lang="en-US" altLang="zh-CN" b="1" dirty="0">
                <a:solidFill>
                  <a:schemeClr val="accent1"/>
                </a:solidFill>
                <a:cs typeface="+mn-ea"/>
                <a:sym typeface="+mn-lt"/>
              </a:rPr>
              <a:t>T</a:t>
            </a:r>
            <a:r>
              <a:rPr lang="en-US" altLang="zh-CN" b="1" dirty="0">
                <a:solidFill>
                  <a:schemeClr val="accent1"/>
                </a:solidFill>
                <a:cs typeface="+mn-ea"/>
                <a:sym typeface="+mn-lt"/>
              </a:rPr>
              <a:t>est for Calling API</a:t>
            </a:r>
            <a:endParaRPr lang="en-US" altLang="zh-CN" b="1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3647440" y="3880485"/>
            <a:ext cx="2242185" cy="42354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0000"/>
              </a:lnSpc>
            </a:pPr>
            <a:r>
              <a:rPr lang="en-US" altLang="zh-CN" b="1" dirty="0">
                <a:solidFill>
                  <a:schemeClr val="accent1"/>
                </a:solidFill>
                <a:cs typeface="+mn-ea"/>
                <a:sym typeface="+mn-lt"/>
              </a:rPr>
              <a:t>Test for UI</a:t>
            </a:r>
            <a:endParaRPr lang="en-US" altLang="zh-CN" b="1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6302375" y="3771900"/>
            <a:ext cx="2242185" cy="75565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0000"/>
              </a:lnSpc>
            </a:pPr>
            <a:r>
              <a:rPr lang="en-US" altLang="zh-CN" b="1" dirty="0">
                <a:solidFill>
                  <a:schemeClr val="accent1"/>
                </a:solidFill>
                <a:cs typeface="+mn-ea"/>
                <a:sym typeface="+mn-lt"/>
              </a:rPr>
              <a:t>Test for Calling Nvidia Interface</a:t>
            </a:r>
            <a:endParaRPr lang="en-US" altLang="zh-CN" b="1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9017000" y="3771900"/>
            <a:ext cx="2242185" cy="75565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0000"/>
              </a:lnSpc>
            </a:pPr>
            <a:r>
              <a:rPr lang="en-US" altLang="zh-CN" b="1" dirty="0">
                <a:solidFill>
                  <a:schemeClr val="accent1"/>
                </a:solidFill>
                <a:cs typeface="+mn-ea"/>
                <a:sym typeface="+mn-lt"/>
              </a:rPr>
              <a:t>Test for other functions</a:t>
            </a:r>
            <a:endParaRPr lang="en-US" altLang="zh-CN" b="1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8650" y="2588895"/>
            <a:ext cx="2749550" cy="57086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0770" y="2345055"/>
            <a:ext cx="2476500" cy="105918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9840" y="2626360"/>
            <a:ext cx="2430780" cy="4953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3190" y="2470785"/>
            <a:ext cx="2590800" cy="807720"/>
          </a:xfrm>
          <a:prstGeom prst="rect">
            <a:avLst/>
          </a:prstGeom>
        </p:spPr>
      </p:pic>
    </p:spTree>
  </p:cSld>
  <p:clrMapOvr>
    <a:masterClrMapping/>
  </p:clrMapOvr>
  <p:transition spd="slow">
    <p:comb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4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4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400" tmFilter="0,0; .5, 1; 1, 1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组 51"/>
          <p:cNvGrpSpPr/>
          <p:nvPr/>
        </p:nvGrpSpPr>
        <p:grpSpPr>
          <a:xfrm>
            <a:off x="5221831" y="2895708"/>
            <a:ext cx="3010418" cy="2394862"/>
            <a:chOff x="4747486" y="2663298"/>
            <a:chExt cx="3010418" cy="2394862"/>
          </a:xfrm>
        </p:grpSpPr>
        <p:sp>
          <p:nvSpPr>
            <p:cNvPr id="6" name="íśḷîḋê"/>
            <p:cNvSpPr/>
            <p:nvPr/>
          </p:nvSpPr>
          <p:spPr bwMode="auto">
            <a:xfrm rot="5400000">
              <a:off x="4446526" y="3406062"/>
              <a:ext cx="1515273" cy="913354"/>
            </a:xfrm>
            <a:custGeom>
              <a:avLst/>
              <a:gdLst>
                <a:gd name="G0" fmla="+- 2178 0 0"/>
                <a:gd name="G1" fmla="+- 21600 0 2178"/>
                <a:gd name="G2" fmla="*/ 2178 1 2"/>
                <a:gd name="G3" fmla="+- 21600 0 G2"/>
                <a:gd name="G4" fmla="+/ 2178 21600 2"/>
                <a:gd name="G5" fmla="+/ G1 0 2"/>
                <a:gd name="G6" fmla="*/ 21600 21600 2178"/>
                <a:gd name="G7" fmla="*/ G6 1 2"/>
                <a:gd name="G8" fmla="+- 21600 0 G7"/>
                <a:gd name="G9" fmla="*/ 21600 1 2"/>
                <a:gd name="G10" fmla="+- 2178 0 G9"/>
                <a:gd name="G11" fmla="?: G10 G8 0"/>
                <a:gd name="G12" fmla="?: G10 G7 21600"/>
                <a:gd name="T0" fmla="*/ 20511 w 21600"/>
                <a:gd name="T1" fmla="*/ 10800 h 21600"/>
                <a:gd name="T2" fmla="*/ 10800 w 21600"/>
                <a:gd name="T3" fmla="*/ 21600 h 21600"/>
                <a:gd name="T4" fmla="*/ 1089 w 21600"/>
                <a:gd name="T5" fmla="*/ 10800 h 21600"/>
                <a:gd name="T6" fmla="*/ 10800 w 21600"/>
                <a:gd name="T7" fmla="*/ 0 h 21600"/>
                <a:gd name="T8" fmla="*/ 2889 w 21600"/>
                <a:gd name="T9" fmla="*/ 2889 h 21600"/>
                <a:gd name="T10" fmla="*/ 18711 w 21600"/>
                <a:gd name="T11" fmla="*/ 18711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2178" y="21600"/>
                  </a:lnTo>
                  <a:lnTo>
                    <a:pt x="19422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accent2"/>
            </a:solidFill>
            <a:ln w="28575" cap="flat" cmpd="sng">
              <a:noFill/>
              <a:miter lim="800000"/>
            </a:ln>
            <a:effectLst/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7" name="ï$1ídê"/>
            <p:cNvSpPr/>
            <p:nvPr/>
          </p:nvSpPr>
          <p:spPr bwMode="auto">
            <a:xfrm rot="16200000">
              <a:off x="4977046" y="3799410"/>
              <a:ext cx="1507232" cy="117721"/>
            </a:xfrm>
            <a:custGeom>
              <a:avLst/>
              <a:gdLst>
                <a:gd name="G0" fmla="+- 1730 0 0"/>
                <a:gd name="G1" fmla="+- 21600 0 1730"/>
                <a:gd name="G2" fmla="*/ 1730 1 2"/>
                <a:gd name="G3" fmla="+- 21600 0 G2"/>
                <a:gd name="G4" fmla="+/ 1730 21600 2"/>
                <a:gd name="G5" fmla="+/ G1 0 2"/>
                <a:gd name="G6" fmla="*/ 21600 21600 1730"/>
                <a:gd name="G7" fmla="*/ G6 1 2"/>
                <a:gd name="G8" fmla="+- 21600 0 G7"/>
                <a:gd name="G9" fmla="*/ 21600 1 2"/>
                <a:gd name="G10" fmla="+- 1730 0 G9"/>
                <a:gd name="G11" fmla="?: G10 G8 0"/>
                <a:gd name="G12" fmla="?: G10 G7 21600"/>
                <a:gd name="T0" fmla="*/ 20735 w 21600"/>
                <a:gd name="T1" fmla="*/ 10800 h 21600"/>
                <a:gd name="T2" fmla="*/ 10800 w 21600"/>
                <a:gd name="T3" fmla="*/ 21600 h 21600"/>
                <a:gd name="T4" fmla="*/ 865 w 21600"/>
                <a:gd name="T5" fmla="*/ 10800 h 21600"/>
                <a:gd name="T6" fmla="*/ 10800 w 21600"/>
                <a:gd name="T7" fmla="*/ 0 h 21600"/>
                <a:gd name="T8" fmla="*/ 2665 w 21600"/>
                <a:gd name="T9" fmla="*/ 2665 h 21600"/>
                <a:gd name="T10" fmla="*/ 18935 w 21600"/>
                <a:gd name="T11" fmla="*/ 18935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1730" y="21600"/>
                  </a:lnTo>
                  <a:lnTo>
                    <a:pt x="19870" y="21600"/>
                  </a:lnTo>
                  <a:lnTo>
                    <a:pt x="21600" y="0"/>
                  </a:lnTo>
                  <a:close/>
                </a:path>
              </a:pathLst>
            </a:custGeom>
            <a:gradFill rotWithShape="1">
              <a:gsLst>
                <a:gs pos="0">
                  <a:srgbClr val="FF9900">
                    <a:alpha val="25000"/>
                  </a:srgbClr>
                </a:gs>
                <a:gs pos="100000">
                  <a:srgbClr val="5F5F5F">
                    <a:alpha val="0"/>
                  </a:srgbClr>
                </a:gs>
              </a:gsLst>
              <a:lin ang="5400000" scaled="1"/>
            </a:gradFill>
            <a:ln w="9525" cap="flat" cmpd="sng">
              <a:noFill/>
              <a:miter lim="800000"/>
            </a:ln>
            <a:effectLst/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8" name="iṧḷïdé"/>
            <p:cNvSpPr txBox="1"/>
            <p:nvPr/>
          </p:nvSpPr>
          <p:spPr bwMode="auto">
            <a:xfrm>
              <a:off x="5217153" y="4013729"/>
              <a:ext cx="705515" cy="512043"/>
            </a:xfrm>
            <a:prstGeom prst="rect">
              <a:avLst/>
            </a:prstGeom>
            <a:noFill/>
            <a:ln w="9525" cap="flat" cmpd="sng">
              <a:noFill/>
              <a:miter lim="800000"/>
            </a:ln>
            <a:effectLst/>
          </p:spPr>
          <p:txBody>
            <a:bodyPr wrap="none">
              <a:noAutofit/>
            </a:bodyPr>
            <a:lstStyle/>
            <a:p>
              <a:pPr defTabSz="914400">
                <a:spcBef>
                  <a:spcPct val="50000"/>
                </a:spcBef>
                <a:defRPr/>
              </a:pPr>
              <a:r>
                <a:rPr lang="zh-CN" altLang="zh-CN" sz="3400" kern="0" dirty="0">
                  <a:solidFill>
                    <a:schemeClr val="bg1"/>
                  </a:solidFill>
                  <a:cs typeface="+mn-ea"/>
                  <a:sym typeface="+mn-lt"/>
                </a:rPr>
                <a:t>1</a:t>
              </a:r>
              <a:endParaRPr lang="zh-CN" altLang="zh-CN" sz="3400" kern="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9" name="işḷïḋê"/>
            <p:cNvSpPr/>
            <p:nvPr/>
          </p:nvSpPr>
          <p:spPr bwMode="auto">
            <a:xfrm rot="5400000">
              <a:off x="5165559" y="3406061"/>
              <a:ext cx="1903917" cy="913354"/>
            </a:xfrm>
            <a:custGeom>
              <a:avLst/>
              <a:gdLst>
                <a:gd name="G0" fmla="+- 2178 0 0"/>
                <a:gd name="G1" fmla="+- 21600 0 2178"/>
                <a:gd name="G2" fmla="*/ 2178 1 2"/>
                <a:gd name="G3" fmla="+- 21600 0 G2"/>
                <a:gd name="G4" fmla="+/ 2178 21600 2"/>
                <a:gd name="G5" fmla="+/ G1 0 2"/>
                <a:gd name="G6" fmla="*/ 21600 21600 2178"/>
                <a:gd name="G7" fmla="*/ G6 1 2"/>
                <a:gd name="G8" fmla="+- 21600 0 G7"/>
                <a:gd name="G9" fmla="*/ 21600 1 2"/>
                <a:gd name="G10" fmla="+- 2178 0 G9"/>
                <a:gd name="G11" fmla="?: G10 G8 0"/>
                <a:gd name="G12" fmla="?: G10 G7 21600"/>
                <a:gd name="T0" fmla="*/ 20511 w 21600"/>
                <a:gd name="T1" fmla="*/ 10800 h 21600"/>
                <a:gd name="T2" fmla="*/ 10800 w 21600"/>
                <a:gd name="T3" fmla="*/ 21600 h 21600"/>
                <a:gd name="T4" fmla="*/ 1089 w 21600"/>
                <a:gd name="T5" fmla="*/ 10800 h 21600"/>
                <a:gd name="T6" fmla="*/ 10800 w 21600"/>
                <a:gd name="T7" fmla="*/ 0 h 21600"/>
                <a:gd name="T8" fmla="*/ 2889 w 21600"/>
                <a:gd name="T9" fmla="*/ 2889 h 21600"/>
                <a:gd name="T10" fmla="*/ 18711 w 21600"/>
                <a:gd name="T11" fmla="*/ 18711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2178" y="21600"/>
                  </a:lnTo>
                  <a:lnTo>
                    <a:pt x="19422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28575" cap="flat" cmpd="sng">
              <a:noFill/>
              <a:miter lim="800000"/>
            </a:ln>
            <a:effectLst/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0" name="ïš1ïḋè"/>
            <p:cNvSpPr/>
            <p:nvPr/>
          </p:nvSpPr>
          <p:spPr bwMode="auto">
            <a:xfrm rot="16200000">
              <a:off x="5706592" y="3795877"/>
              <a:ext cx="1896770" cy="118533"/>
            </a:xfrm>
            <a:custGeom>
              <a:avLst/>
              <a:gdLst>
                <a:gd name="G0" fmla="+- 1730 0 0"/>
                <a:gd name="G1" fmla="+- 21600 0 1730"/>
                <a:gd name="G2" fmla="*/ 1730 1 2"/>
                <a:gd name="G3" fmla="+- 21600 0 G2"/>
                <a:gd name="G4" fmla="+/ 1730 21600 2"/>
                <a:gd name="G5" fmla="+/ G1 0 2"/>
                <a:gd name="G6" fmla="*/ 21600 21600 1730"/>
                <a:gd name="G7" fmla="*/ G6 1 2"/>
                <a:gd name="G8" fmla="+- 21600 0 G7"/>
                <a:gd name="G9" fmla="*/ 21600 1 2"/>
                <a:gd name="G10" fmla="+- 1730 0 G9"/>
                <a:gd name="G11" fmla="?: G10 G8 0"/>
                <a:gd name="G12" fmla="?: G10 G7 21600"/>
                <a:gd name="T0" fmla="*/ 20735 w 21600"/>
                <a:gd name="T1" fmla="*/ 10800 h 21600"/>
                <a:gd name="T2" fmla="*/ 10800 w 21600"/>
                <a:gd name="T3" fmla="*/ 21600 h 21600"/>
                <a:gd name="T4" fmla="*/ 865 w 21600"/>
                <a:gd name="T5" fmla="*/ 10800 h 21600"/>
                <a:gd name="T6" fmla="*/ 10800 w 21600"/>
                <a:gd name="T7" fmla="*/ 0 h 21600"/>
                <a:gd name="T8" fmla="*/ 2665 w 21600"/>
                <a:gd name="T9" fmla="*/ 2665 h 21600"/>
                <a:gd name="T10" fmla="*/ 18935 w 21600"/>
                <a:gd name="T11" fmla="*/ 18935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1730" y="21600"/>
                  </a:lnTo>
                  <a:lnTo>
                    <a:pt x="1987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noFill/>
              <a:miter lim="800000"/>
            </a:ln>
            <a:effectLst/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1" name="iṧḷiḍé"/>
            <p:cNvSpPr txBox="1"/>
            <p:nvPr/>
          </p:nvSpPr>
          <p:spPr bwMode="auto">
            <a:xfrm>
              <a:off x="6156894" y="4151489"/>
              <a:ext cx="705515" cy="609574"/>
            </a:xfrm>
            <a:prstGeom prst="rect">
              <a:avLst/>
            </a:prstGeom>
            <a:noFill/>
            <a:ln w="9525" cap="flat" cmpd="sng">
              <a:noFill/>
              <a:miter lim="800000"/>
            </a:ln>
            <a:effectLst/>
          </p:spPr>
          <p:txBody>
            <a:bodyPr wrap="none">
              <a:noAutofit/>
            </a:bodyPr>
            <a:lstStyle/>
            <a:p>
              <a:pPr defTabSz="914400">
                <a:spcBef>
                  <a:spcPct val="50000"/>
                </a:spcBef>
                <a:defRPr/>
              </a:pPr>
              <a:r>
                <a:rPr lang="zh-CN" altLang="zh-CN" sz="3400" kern="0" dirty="0">
                  <a:solidFill>
                    <a:schemeClr val="bg1"/>
                  </a:solidFill>
                  <a:cs typeface="+mn-ea"/>
                  <a:sym typeface="+mn-lt"/>
                </a:rPr>
                <a:t>2</a:t>
              </a:r>
              <a:endParaRPr lang="zh-CN" altLang="zh-CN" sz="3400" kern="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2" name="íṡľiďè"/>
            <p:cNvSpPr/>
            <p:nvPr/>
          </p:nvSpPr>
          <p:spPr bwMode="auto">
            <a:xfrm rot="5400000">
              <a:off x="5846048" y="3406508"/>
              <a:ext cx="2389949" cy="913355"/>
            </a:xfrm>
            <a:custGeom>
              <a:avLst/>
              <a:gdLst>
                <a:gd name="G0" fmla="+- 2178 0 0"/>
                <a:gd name="G1" fmla="+- 21600 0 2178"/>
                <a:gd name="G2" fmla="*/ 2178 1 2"/>
                <a:gd name="G3" fmla="+- 21600 0 G2"/>
                <a:gd name="G4" fmla="+/ 2178 21600 2"/>
                <a:gd name="G5" fmla="+/ G1 0 2"/>
                <a:gd name="G6" fmla="*/ 21600 21600 2178"/>
                <a:gd name="G7" fmla="*/ G6 1 2"/>
                <a:gd name="G8" fmla="+- 21600 0 G7"/>
                <a:gd name="G9" fmla="*/ 21600 1 2"/>
                <a:gd name="G10" fmla="+- 2178 0 G9"/>
                <a:gd name="G11" fmla="?: G10 G8 0"/>
                <a:gd name="G12" fmla="?: G10 G7 21600"/>
                <a:gd name="T0" fmla="*/ 20511 w 21600"/>
                <a:gd name="T1" fmla="*/ 10800 h 21600"/>
                <a:gd name="T2" fmla="*/ 10800 w 21600"/>
                <a:gd name="T3" fmla="*/ 21600 h 21600"/>
                <a:gd name="T4" fmla="*/ 1089 w 21600"/>
                <a:gd name="T5" fmla="*/ 10800 h 21600"/>
                <a:gd name="T6" fmla="*/ 10800 w 21600"/>
                <a:gd name="T7" fmla="*/ 0 h 21600"/>
                <a:gd name="T8" fmla="*/ 2889 w 21600"/>
                <a:gd name="T9" fmla="*/ 2889 h 21600"/>
                <a:gd name="T10" fmla="*/ 18711 w 21600"/>
                <a:gd name="T11" fmla="*/ 18711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2178" y="21600"/>
                  </a:lnTo>
                  <a:lnTo>
                    <a:pt x="19422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accent4"/>
            </a:solidFill>
            <a:ln w="28575" cap="flat" cmpd="sng">
              <a:noFill/>
              <a:miter lim="800000"/>
            </a:ln>
            <a:effectLst/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3" name="íṩļíḋe"/>
            <p:cNvSpPr/>
            <p:nvPr/>
          </p:nvSpPr>
          <p:spPr bwMode="auto">
            <a:xfrm rot="16200000">
              <a:off x="6388825" y="3794497"/>
              <a:ext cx="2380120" cy="117721"/>
            </a:xfrm>
            <a:custGeom>
              <a:avLst/>
              <a:gdLst>
                <a:gd name="G0" fmla="+- 1730 0 0"/>
                <a:gd name="G1" fmla="+- 21600 0 1730"/>
                <a:gd name="G2" fmla="*/ 1730 1 2"/>
                <a:gd name="G3" fmla="+- 21600 0 G2"/>
                <a:gd name="G4" fmla="+/ 1730 21600 2"/>
                <a:gd name="G5" fmla="+/ G1 0 2"/>
                <a:gd name="G6" fmla="*/ 21600 21600 1730"/>
                <a:gd name="G7" fmla="*/ G6 1 2"/>
                <a:gd name="G8" fmla="+- 21600 0 G7"/>
                <a:gd name="G9" fmla="*/ 21600 1 2"/>
                <a:gd name="G10" fmla="+- 1730 0 G9"/>
                <a:gd name="G11" fmla="?: G10 G8 0"/>
                <a:gd name="G12" fmla="?: G10 G7 21600"/>
                <a:gd name="T0" fmla="*/ 20735 w 21600"/>
                <a:gd name="T1" fmla="*/ 10800 h 21600"/>
                <a:gd name="T2" fmla="*/ 10800 w 21600"/>
                <a:gd name="T3" fmla="*/ 21600 h 21600"/>
                <a:gd name="T4" fmla="*/ 865 w 21600"/>
                <a:gd name="T5" fmla="*/ 10800 h 21600"/>
                <a:gd name="T6" fmla="*/ 10800 w 21600"/>
                <a:gd name="T7" fmla="*/ 0 h 21600"/>
                <a:gd name="T8" fmla="*/ 2665 w 21600"/>
                <a:gd name="T9" fmla="*/ 2665 h 21600"/>
                <a:gd name="T10" fmla="*/ 18935 w 21600"/>
                <a:gd name="T11" fmla="*/ 18935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1730" y="21600"/>
                  </a:lnTo>
                  <a:lnTo>
                    <a:pt x="19870" y="21600"/>
                  </a:lnTo>
                  <a:lnTo>
                    <a:pt x="21600" y="0"/>
                  </a:lnTo>
                  <a:close/>
                </a:path>
              </a:pathLst>
            </a:custGeom>
            <a:gradFill rotWithShape="1">
              <a:gsLst>
                <a:gs pos="0">
                  <a:srgbClr val="FF9900">
                    <a:alpha val="25000"/>
                  </a:srgbClr>
                </a:gs>
                <a:gs pos="100000">
                  <a:srgbClr val="5F5F5F">
                    <a:alpha val="0"/>
                  </a:srgbClr>
                </a:gs>
              </a:gsLst>
              <a:lin ang="5400000" scaled="1"/>
            </a:gradFill>
            <a:ln w="9525" cap="flat" cmpd="sng">
              <a:noFill/>
              <a:miter lim="800000"/>
            </a:ln>
            <a:effectLst/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4" name="îsļíďé"/>
            <p:cNvSpPr txBox="1"/>
            <p:nvPr/>
          </p:nvSpPr>
          <p:spPr bwMode="auto">
            <a:xfrm>
              <a:off x="7052388" y="4398928"/>
              <a:ext cx="705516" cy="658341"/>
            </a:xfrm>
            <a:prstGeom prst="rect">
              <a:avLst/>
            </a:prstGeom>
            <a:noFill/>
            <a:ln w="9525" cap="flat" cmpd="sng">
              <a:noFill/>
              <a:miter lim="800000"/>
            </a:ln>
            <a:effectLst/>
          </p:spPr>
          <p:txBody>
            <a:bodyPr wrap="none">
              <a:normAutofit/>
            </a:bodyPr>
            <a:lstStyle/>
            <a:p>
              <a:pPr defTabSz="914400">
                <a:spcBef>
                  <a:spcPct val="50000"/>
                </a:spcBef>
                <a:defRPr/>
              </a:pPr>
              <a:r>
                <a:rPr lang="zh-CN" altLang="zh-CN" sz="3400" kern="0" dirty="0">
                  <a:solidFill>
                    <a:schemeClr val="bg1"/>
                  </a:solidFill>
                  <a:cs typeface="+mn-ea"/>
                  <a:sym typeface="+mn-lt"/>
                </a:rPr>
                <a:t>3</a:t>
              </a:r>
              <a:endParaRPr lang="zh-CN" altLang="zh-CN" sz="3400" kern="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8" name="iš1íḑé"/>
            <p:cNvSpPr txBox="1"/>
            <p:nvPr/>
          </p:nvSpPr>
          <p:spPr>
            <a:xfrm>
              <a:off x="4884524" y="3297438"/>
              <a:ext cx="635328" cy="304784"/>
            </a:xfrm>
            <a:prstGeom prst="rect">
              <a:avLst/>
            </a:prstGeom>
            <a:noFill/>
          </p:spPr>
          <p:txBody>
            <a:bodyPr wrap="none" lIns="90000" tIns="46800" rIns="90000" bIns="46800" anchor="ctr" anchorCtr="0">
              <a:prstTxWarp prst="textFadeLeft">
                <a:avLst>
                  <a:gd name="adj" fmla="val 28075"/>
                </a:avLst>
              </a:prstTxWarp>
              <a:normAutofit/>
            </a:bodyPr>
            <a:lstStyle/>
            <a:p>
              <a:pPr algn="ctr"/>
              <a:r>
                <a:rPr lang="en-US" altLang="zh-CN" sz="500" b="1" dirty="0">
                  <a:solidFill>
                    <a:schemeClr val="bg1"/>
                  </a:solidFill>
                  <a:cs typeface="+mn-ea"/>
                  <a:sym typeface="+mn-lt"/>
                </a:rPr>
                <a:t>Unit Test</a:t>
              </a:r>
              <a:endParaRPr lang="en-US" altLang="zh-CN" sz="5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9" name="iṣḷïḋe"/>
            <p:cNvSpPr txBox="1"/>
            <p:nvPr/>
          </p:nvSpPr>
          <p:spPr>
            <a:xfrm>
              <a:off x="5827349" y="3140919"/>
              <a:ext cx="687780" cy="329945"/>
            </a:xfrm>
            <a:prstGeom prst="rect">
              <a:avLst/>
            </a:prstGeom>
            <a:noFill/>
          </p:spPr>
          <p:txBody>
            <a:bodyPr wrap="none" lIns="90000" tIns="46800" rIns="90000" bIns="46800" anchor="ctr" anchorCtr="0">
              <a:prstTxWarp prst="textFadeLeft">
                <a:avLst>
                  <a:gd name="adj" fmla="val 28075"/>
                </a:avLst>
              </a:prstTxWarp>
              <a:normAutofit/>
            </a:bodyPr>
            <a:lstStyle/>
            <a:p>
              <a:pPr algn="ctr"/>
              <a:r>
                <a:rPr lang="en-US" altLang="zh-CN" sz="500" b="1" dirty="0">
                  <a:solidFill>
                    <a:schemeClr val="bg1"/>
                  </a:solidFill>
                  <a:cs typeface="+mn-ea"/>
                  <a:sym typeface="+mn-lt"/>
                </a:rPr>
                <a:t>Conponent Test</a:t>
              </a:r>
              <a:endParaRPr lang="en-US" altLang="zh-CN" sz="5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20" name="îṣḻiḑe"/>
            <p:cNvSpPr txBox="1"/>
            <p:nvPr/>
          </p:nvSpPr>
          <p:spPr>
            <a:xfrm>
              <a:off x="6674292" y="2962672"/>
              <a:ext cx="770817" cy="369780"/>
            </a:xfrm>
            <a:prstGeom prst="rect">
              <a:avLst/>
            </a:prstGeom>
            <a:noFill/>
          </p:spPr>
          <p:txBody>
            <a:bodyPr wrap="none" lIns="90000" tIns="46800" rIns="90000" bIns="46800" anchor="ctr" anchorCtr="0">
              <a:prstTxWarp prst="textFadeLeft">
                <a:avLst>
                  <a:gd name="adj" fmla="val 28075"/>
                </a:avLst>
              </a:prstTxWarp>
              <a:normAutofit/>
            </a:bodyPr>
            <a:lstStyle/>
            <a:p>
              <a:pPr algn="ctr"/>
              <a:r>
                <a:rPr lang="en-US" altLang="zh-CN" sz="500" b="1" dirty="0">
                  <a:solidFill>
                    <a:schemeClr val="bg1"/>
                  </a:solidFill>
                  <a:cs typeface="+mn-ea"/>
                  <a:sym typeface="+mn-lt"/>
                </a:rPr>
                <a:t>System Test</a:t>
              </a:r>
              <a:endParaRPr lang="en-US" altLang="zh-CN" sz="5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2" name="任意形状 1"/>
          <p:cNvSpPr/>
          <p:nvPr/>
        </p:nvSpPr>
        <p:spPr>
          <a:xfrm>
            <a:off x="370411" y="245195"/>
            <a:ext cx="325048" cy="689559"/>
          </a:xfrm>
          <a:custGeom>
            <a:avLst/>
            <a:gdLst>
              <a:gd name="connsiteX0" fmla="*/ 2002972 w 2017486"/>
              <a:gd name="connsiteY0" fmla="*/ 493486 h 4020457"/>
              <a:gd name="connsiteX1" fmla="*/ 2002972 w 2017486"/>
              <a:gd name="connsiteY1" fmla="*/ 0 h 4020457"/>
              <a:gd name="connsiteX2" fmla="*/ 0 w 2017486"/>
              <a:gd name="connsiteY2" fmla="*/ 0 h 4020457"/>
              <a:gd name="connsiteX3" fmla="*/ 0 w 2017486"/>
              <a:gd name="connsiteY3" fmla="*/ 4020457 h 4020457"/>
              <a:gd name="connsiteX4" fmla="*/ 2017486 w 2017486"/>
              <a:gd name="connsiteY4" fmla="*/ 4020457 h 4020457"/>
              <a:gd name="connsiteX5" fmla="*/ 2017486 w 2017486"/>
              <a:gd name="connsiteY5" fmla="*/ 3657600 h 4020457"/>
              <a:gd name="connsiteX0-1" fmla="*/ 2002972 w 2023957"/>
              <a:gd name="connsiteY0-2" fmla="*/ 493486 h 4020457"/>
              <a:gd name="connsiteX1-3" fmla="*/ 2002972 w 2023957"/>
              <a:gd name="connsiteY1-4" fmla="*/ 0 h 4020457"/>
              <a:gd name="connsiteX2-5" fmla="*/ 0 w 2023957"/>
              <a:gd name="connsiteY2-6" fmla="*/ 0 h 4020457"/>
              <a:gd name="connsiteX3-7" fmla="*/ 0 w 2023957"/>
              <a:gd name="connsiteY3-8" fmla="*/ 4020457 h 4020457"/>
              <a:gd name="connsiteX4-9" fmla="*/ 2017486 w 2023957"/>
              <a:gd name="connsiteY4-10" fmla="*/ 4020457 h 4020457"/>
              <a:gd name="connsiteX5-11" fmla="*/ 2023957 w 2023957"/>
              <a:gd name="connsiteY5-12" fmla="*/ 3485213 h 402045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023957" h="4020457">
                <a:moveTo>
                  <a:pt x="2002972" y="493486"/>
                </a:moveTo>
                <a:lnTo>
                  <a:pt x="2002972" y="0"/>
                </a:lnTo>
                <a:lnTo>
                  <a:pt x="0" y="0"/>
                </a:lnTo>
                <a:lnTo>
                  <a:pt x="0" y="4020457"/>
                </a:lnTo>
                <a:lnTo>
                  <a:pt x="2017486" y="4020457"/>
                </a:lnTo>
                <a:lnTo>
                  <a:pt x="2023957" y="3485213"/>
                </a:lnTo>
              </a:path>
            </a:pathLst>
          </a:custGeom>
          <a:noFill/>
          <a:ln w="28575">
            <a:solidFill>
              <a:srgbClr val="D4AA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3" name="文本框 5"/>
          <p:cNvSpPr txBox="1"/>
          <p:nvPr/>
        </p:nvSpPr>
        <p:spPr>
          <a:xfrm>
            <a:off x="489585" y="333375"/>
            <a:ext cx="431927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2"/>
                </a:solidFill>
                <a:cs typeface="+mn-ea"/>
                <a:sym typeface="+mn-lt"/>
              </a:rPr>
              <a:t>Advanced </a:t>
            </a:r>
            <a:r>
              <a:rPr lang="zh-CN" altLang="en-US" sz="2400" dirty="0">
                <a:solidFill>
                  <a:schemeClr val="accent2"/>
                </a:solidFill>
                <a:cs typeface="+mn-ea"/>
                <a:sym typeface="+mn-lt"/>
              </a:rPr>
              <a:t>Basic Testing</a:t>
            </a:r>
            <a:endParaRPr lang="zh-CN" altLang="en-US" sz="2400" dirty="0">
              <a:solidFill>
                <a:schemeClr val="accent2"/>
              </a:solidFill>
              <a:cs typeface="+mn-ea"/>
              <a:sym typeface="+mn-lt"/>
            </a:endParaRPr>
          </a:p>
        </p:txBody>
      </p:sp>
      <p:cxnSp>
        <p:nvCxnSpPr>
          <p:cNvPr id="34" name="直接连接符 33"/>
          <p:cNvCxnSpPr/>
          <p:nvPr/>
        </p:nvCxnSpPr>
        <p:spPr>
          <a:xfrm>
            <a:off x="698095" y="2000339"/>
            <a:ext cx="5040000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íS1îde"/>
          <p:cNvSpPr txBox="1"/>
          <p:nvPr/>
        </p:nvSpPr>
        <p:spPr>
          <a:xfrm>
            <a:off x="563880" y="951865"/>
            <a:ext cx="3830320" cy="1040130"/>
          </a:xfrm>
          <a:prstGeom prst="rect">
            <a:avLst/>
          </a:prstGeom>
          <a:noFill/>
        </p:spPr>
        <p:txBody>
          <a:bodyPr wrap="square" lIns="90000" tIns="46800" rIns="90000" bIns="46800" rtlCol="0">
            <a:normAutofit/>
          </a:bodyPr>
          <a:lstStyle/>
          <a:p>
            <a:pPr>
              <a:lnSpc>
                <a:spcPct val="130000"/>
              </a:lnSpc>
            </a:pPr>
            <a:endParaRPr lang="zh-CN" altLang="en-US" sz="1100">
              <a:solidFill>
                <a:schemeClr val="bg1">
                  <a:lumMod val="8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30000"/>
              </a:lnSpc>
            </a:pPr>
            <a:r>
              <a:rPr lang="zh-CN" altLang="en-US" sz="110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For the function of each module and between the modules, we also chose the test architecture learned in class to deconstruct the test</a:t>
            </a:r>
            <a:endParaRPr lang="zh-CN" altLang="en-US" sz="1100">
              <a:solidFill>
                <a:schemeClr val="bg1">
                  <a:lumMod val="8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3055" y="2149475"/>
            <a:ext cx="4570095" cy="4282440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9050" y="2787650"/>
            <a:ext cx="5036185" cy="2487930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8415" y="643890"/>
            <a:ext cx="6969760" cy="6077585"/>
          </a:xfrm>
          <a:prstGeom prst="rect">
            <a:avLst/>
          </a:prstGeom>
        </p:spPr>
      </p:pic>
    </p:spTree>
  </p:cSld>
  <p:clrMapOvr>
    <a:masterClrMapping/>
  </p:clrMapOvr>
  <p:transition spd="slow">
    <p:comb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400" tmFilter="0,0; .5, 1; 1, 1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74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24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38646 0 " pathEditMode="relative" ptsTypes="">
                                      <p:cBhvr>
                                        <p:cTn id="4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63385 -0.00185185 L -0.39099 -0.00333333 " pathEditMode="relative" rAng="0" ptsTypes="">
                                      <p:cBhvr>
                                        <p:cTn id="55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4" y="1"/>
                                    </p:animMotion>
                                  </p:childTnLst>
                                </p:cTn>
                              </p:par>
                              <p:par>
                                <p:cTn id="5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3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形状 1"/>
          <p:cNvSpPr/>
          <p:nvPr/>
        </p:nvSpPr>
        <p:spPr>
          <a:xfrm>
            <a:off x="370411" y="245195"/>
            <a:ext cx="325048" cy="689559"/>
          </a:xfrm>
          <a:custGeom>
            <a:avLst/>
            <a:gdLst>
              <a:gd name="connsiteX0" fmla="*/ 2002972 w 2017486"/>
              <a:gd name="connsiteY0" fmla="*/ 493486 h 4020457"/>
              <a:gd name="connsiteX1" fmla="*/ 2002972 w 2017486"/>
              <a:gd name="connsiteY1" fmla="*/ 0 h 4020457"/>
              <a:gd name="connsiteX2" fmla="*/ 0 w 2017486"/>
              <a:gd name="connsiteY2" fmla="*/ 0 h 4020457"/>
              <a:gd name="connsiteX3" fmla="*/ 0 w 2017486"/>
              <a:gd name="connsiteY3" fmla="*/ 4020457 h 4020457"/>
              <a:gd name="connsiteX4" fmla="*/ 2017486 w 2017486"/>
              <a:gd name="connsiteY4" fmla="*/ 4020457 h 4020457"/>
              <a:gd name="connsiteX5" fmla="*/ 2017486 w 2017486"/>
              <a:gd name="connsiteY5" fmla="*/ 3657600 h 4020457"/>
              <a:gd name="connsiteX0-1" fmla="*/ 2002972 w 2023957"/>
              <a:gd name="connsiteY0-2" fmla="*/ 493486 h 4020457"/>
              <a:gd name="connsiteX1-3" fmla="*/ 2002972 w 2023957"/>
              <a:gd name="connsiteY1-4" fmla="*/ 0 h 4020457"/>
              <a:gd name="connsiteX2-5" fmla="*/ 0 w 2023957"/>
              <a:gd name="connsiteY2-6" fmla="*/ 0 h 4020457"/>
              <a:gd name="connsiteX3-7" fmla="*/ 0 w 2023957"/>
              <a:gd name="connsiteY3-8" fmla="*/ 4020457 h 4020457"/>
              <a:gd name="connsiteX4-9" fmla="*/ 2017486 w 2023957"/>
              <a:gd name="connsiteY4-10" fmla="*/ 4020457 h 4020457"/>
              <a:gd name="connsiteX5-11" fmla="*/ 2023957 w 2023957"/>
              <a:gd name="connsiteY5-12" fmla="*/ 3485213 h 402045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023957" h="4020457">
                <a:moveTo>
                  <a:pt x="2002972" y="493486"/>
                </a:moveTo>
                <a:lnTo>
                  <a:pt x="2002972" y="0"/>
                </a:lnTo>
                <a:lnTo>
                  <a:pt x="0" y="0"/>
                </a:lnTo>
                <a:lnTo>
                  <a:pt x="0" y="4020457"/>
                </a:lnTo>
                <a:lnTo>
                  <a:pt x="2017486" y="4020457"/>
                </a:lnTo>
                <a:lnTo>
                  <a:pt x="2023957" y="3485213"/>
                </a:lnTo>
              </a:path>
            </a:pathLst>
          </a:custGeom>
          <a:noFill/>
          <a:ln w="28575">
            <a:solidFill>
              <a:srgbClr val="D4AA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4" name="TextBox 21"/>
          <p:cNvSpPr txBox="1"/>
          <p:nvPr/>
        </p:nvSpPr>
        <p:spPr>
          <a:xfrm>
            <a:off x="695325" y="421005"/>
            <a:ext cx="485902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600">
                <a:solidFill>
                  <a:schemeClr val="accent2"/>
                </a:solidFill>
                <a:effectLst/>
                <a:latin typeface="RTWS ShangYaZhunSung G0v1" charset="-122"/>
                <a:ea typeface="RTWS ShangYaZhunSung G0v1" charset="-122"/>
                <a:cs typeface="RTWS ShangYaZhunSung G0v1" charset="-122"/>
              </a:defRPr>
            </a:lvl1pPr>
          </a:lstStyle>
          <a:p>
            <a:r>
              <a:rPr lang="en-US" altLang="zh-CN" sz="2000" dirty="0">
                <a:latin typeface="+mn-lt"/>
                <a:ea typeface="+mn-ea"/>
                <a:cs typeface="+mn-ea"/>
                <a:sym typeface="+mn-lt"/>
              </a:rPr>
              <a:t>Non-functional Testing Parameters</a:t>
            </a:r>
            <a:endParaRPr lang="en-US" altLang="zh-CN" sz="2000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8" name="iṣḷiďè"/>
          <p:cNvSpPr/>
          <p:nvPr/>
        </p:nvSpPr>
        <p:spPr bwMode="auto">
          <a:xfrm>
            <a:off x="5566471" y="2816079"/>
            <a:ext cx="1970337" cy="2611604"/>
          </a:xfrm>
          <a:custGeom>
            <a:avLst/>
            <a:gdLst>
              <a:gd name="T0" fmla="*/ 764 w 804"/>
              <a:gd name="T1" fmla="*/ 744 h 964"/>
              <a:gd name="T2" fmla="*/ 584 w 804"/>
              <a:gd name="T3" fmla="*/ 924 h 964"/>
              <a:gd name="T4" fmla="*/ 0 w 804"/>
              <a:gd name="T5" fmla="*/ 924 h 964"/>
              <a:gd name="T6" fmla="*/ 0 w 804"/>
              <a:gd name="T7" fmla="*/ 964 h 964"/>
              <a:gd name="T8" fmla="*/ 584 w 804"/>
              <a:gd name="T9" fmla="*/ 964 h 964"/>
              <a:gd name="T10" fmla="*/ 804 w 804"/>
              <a:gd name="T11" fmla="*/ 744 h 964"/>
              <a:gd name="T12" fmla="*/ 804 w 804"/>
              <a:gd name="T13" fmla="*/ 0 h 964"/>
              <a:gd name="T14" fmla="*/ 764 w 804"/>
              <a:gd name="T15" fmla="*/ 0 h 964"/>
              <a:gd name="T16" fmla="*/ 764 w 804"/>
              <a:gd name="T17" fmla="*/ 744 h 9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04" h="964">
                <a:moveTo>
                  <a:pt x="764" y="744"/>
                </a:moveTo>
                <a:cubicBezTo>
                  <a:pt x="764" y="843"/>
                  <a:pt x="683" y="924"/>
                  <a:pt x="584" y="924"/>
                </a:cubicBezTo>
                <a:cubicBezTo>
                  <a:pt x="0" y="924"/>
                  <a:pt x="0" y="924"/>
                  <a:pt x="0" y="924"/>
                </a:cubicBezTo>
                <a:cubicBezTo>
                  <a:pt x="0" y="964"/>
                  <a:pt x="0" y="964"/>
                  <a:pt x="0" y="964"/>
                </a:cubicBezTo>
                <a:cubicBezTo>
                  <a:pt x="584" y="964"/>
                  <a:pt x="584" y="964"/>
                  <a:pt x="584" y="964"/>
                </a:cubicBezTo>
                <a:cubicBezTo>
                  <a:pt x="705" y="964"/>
                  <a:pt x="804" y="865"/>
                  <a:pt x="804" y="744"/>
                </a:cubicBezTo>
                <a:cubicBezTo>
                  <a:pt x="804" y="0"/>
                  <a:pt x="804" y="0"/>
                  <a:pt x="804" y="0"/>
                </a:cubicBezTo>
                <a:cubicBezTo>
                  <a:pt x="764" y="0"/>
                  <a:pt x="764" y="0"/>
                  <a:pt x="764" y="0"/>
                </a:cubicBezTo>
                <a:lnTo>
                  <a:pt x="764" y="744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9" name="ïṣļîdè"/>
          <p:cNvSpPr/>
          <p:nvPr/>
        </p:nvSpPr>
        <p:spPr bwMode="auto">
          <a:xfrm>
            <a:off x="4566862" y="2143661"/>
            <a:ext cx="1970337" cy="2655960"/>
          </a:xfrm>
          <a:custGeom>
            <a:avLst/>
            <a:gdLst>
              <a:gd name="T0" fmla="*/ 40 w 804"/>
              <a:gd name="T1" fmla="*/ 220 h 980"/>
              <a:gd name="T2" fmla="*/ 220 w 804"/>
              <a:gd name="T3" fmla="*/ 40 h 980"/>
              <a:gd name="T4" fmla="*/ 804 w 804"/>
              <a:gd name="T5" fmla="*/ 40 h 980"/>
              <a:gd name="T6" fmla="*/ 804 w 804"/>
              <a:gd name="T7" fmla="*/ 0 h 980"/>
              <a:gd name="T8" fmla="*/ 220 w 804"/>
              <a:gd name="T9" fmla="*/ 0 h 980"/>
              <a:gd name="T10" fmla="*/ 0 w 804"/>
              <a:gd name="T11" fmla="*/ 220 h 980"/>
              <a:gd name="T12" fmla="*/ 0 w 804"/>
              <a:gd name="T13" fmla="*/ 980 h 980"/>
              <a:gd name="T14" fmla="*/ 40 w 804"/>
              <a:gd name="T15" fmla="*/ 980 h 980"/>
              <a:gd name="T16" fmla="*/ 40 w 804"/>
              <a:gd name="T17" fmla="*/ 220 h 9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04" h="980">
                <a:moveTo>
                  <a:pt x="40" y="220"/>
                </a:moveTo>
                <a:cubicBezTo>
                  <a:pt x="40" y="121"/>
                  <a:pt x="121" y="40"/>
                  <a:pt x="220" y="40"/>
                </a:cubicBezTo>
                <a:cubicBezTo>
                  <a:pt x="804" y="40"/>
                  <a:pt x="804" y="40"/>
                  <a:pt x="804" y="40"/>
                </a:cubicBezTo>
                <a:cubicBezTo>
                  <a:pt x="804" y="0"/>
                  <a:pt x="804" y="0"/>
                  <a:pt x="804" y="0"/>
                </a:cubicBezTo>
                <a:cubicBezTo>
                  <a:pt x="220" y="0"/>
                  <a:pt x="220" y="0"/>
                  <a:pt x="220" y="0"/>
                </a:cubicBezTo>
                <a:cubicBezTo>
                  <a:pt x="99" y="0"/>
                  <a:pt x="0" y="99"/>
                  <a:pt x="0" y="220"/>
                </a:cubicBezTo>
                <a:cubicBezTo>
                  <a:pt x="0" y="980"/>
                  <a:pt x="0" y="980"/>
                  <a:pt x="0" y="980"/>
                </a:cubicBezTo>
                <a:cubicBezTo>
                  <a:pt x="40" y="980"/>
                  <a:pt x="40" y="980"/>
                  <a:pt x="40" y="980"/>
                </a:cubicBezTo>
                <a:lnTo>
                  <a:pt x="40" y="22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grpSp>
        <p:nvGrpSpPr>
          <p:cNvPr id="10" name="íṡľíḓe"/>
          <p:cNvGrpSpPr/>
          <p:nvPr/>
        </p:nvGrpSpPr>
        <p:grpSpPr>
          <a:xfrm>
            <a:off x="6827780" y="2032886"/>
            <a:ext cx="797350" cy="751527"/>
            <a:chOff x="6519863" y="1801813"/>
            <a:chExt cx="966787" cy="911225"/>
          </a:xfrm>
        </p:grpSpPr>
        <p:sp>
          <p:nvSpPr>
            <p:cNvPr id="34" name="išļîďê"/>
            <p:cNvSpPr/>
            <p:nvPr/>
          </p:nvSpPr>
          <p:spPr bwMode="auto">
            <a:xfrm>
              <a:off x="7035800" y="1801813"/>
              <a:ext cx="450850" cy="695325"/>
            </a:xfrm>
            <a:custGeom>
              <a:avLst/>
              <a:gdLst>
                <a:gd name="T0" fmla="*/ 0 w 284"/>
                <a:gd name="T1" fmla="*/ 0 h 438"/>
                <a:gd name="T2" fmla="*/ 0 w 284"/>
                <a:gd name="T3" fmla="*/ 282 h 438"/>
                <a:gd name="T4" fmla="*/ 114 w 284"/>
                <a:gd name="T5" fmla="*/ 282 h 438"/>
                <a:gd name="T6" fmla="*/ 21 w 284"/>
                <a:gd name="T7" fmla="*/ 438 h 438"/>
                <a:gd name="T8" fmla="*/ 181 w 284"/>
                <a:gd name="T9" fmla="*/ 438 h 438"/>
                <a:gd name="T10" fmla="*/ 284 w 284"/>
                <a:gd name="T11" fmla="*/ 282 h 438"/>
                <a:gd name="T12" fmla="*/ 284 w 284"/>
                <a:gd name="T13" fmla="*/ 0 h 438"/>
                <a:gd name="T14" fmla="*/ 0 w 284"/>
                <a:gd name="T15" fmla="*/ 0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4" h="438">
                  <a:moveTo>
                    <a:pt x="0" y="0"/>
                  </a:moveTo>
                  <a:lnTo>
                    <a:pt x="0" y="282"/>
                  </a:lnTo>
                  <a:lnTo>
                    <a:pt x="114" y="282"/>
                  </a:lnTo>
                  <a:lnTo>
                    <a:pt x="21" y="438"/>
                  </a:lnTo>
                  <a:lnTo>
                    <a:pt x="181" y="438"/>
                  </a:lnTo>
                  <a:lnTo>
                    <a:pt x="284" y="282"/>
                  </a:lnTo>
                  <a:lnTo>
                    <a:pt x="28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5" name="ïsḷîḋe"/>
            <p:cNvSpPr/>
            <p:nvPr/>
          </p:nvSpPr>
          <p:spPr bwMode="auto">
            <a:xfrm>
              <a:off x="6519863" y="2017713"/>
              <a:ext cx="450850" cy="695325"/>
            </a:xfrm>
            <a:custGeom>
              <a:avLst/>
              <a:gdLst>
                <a:gd name="T0" fmla="*/ 0 w 284"/>
                <a:gd name="T1" fmla="*/ 0 h 438"/>
                <a:gd name="T2" fmla="*/ 0 w 284"/>
                <a:gd name="T3" fmla="*/ 285 h 438"/>
                <a:gd name="T4" fmla="*/ 115 w 284"/>
                <a:gd name="T5" fmla="*/ 285 h 438"/>
                <a:gd name="T6" fmla="*/ 21 w 284"/>
                <a:gd name="T7" fmla="*/ 438 h 438"/>
                <a:gd name="T8" fmla="*/ 182 w 284"/>
                <a:gd name="T9" fmla="*/ 438 h 438"/>
                <a:gd name="T10" fmla="*/ 284 w 284"/>
                <a:gd name="T11" fmla="*/ 285 h 438"/>
                <a:gd name="T12" fmla="*/ 284 w 284"/>
                <a:gd name="T13" fmla="*/ 0 h 438"/>
                <a:gd name="T14" fmla="*/ 0 w 284"/>
                <a:gd name="T15" fmla="*/ 0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4" h="438">
                  <a:moveTo>
                    <a:pt x="0" y="0"/>
                  </a:moveTo>
                  <a:lnTo>
                    <a:pt x="0" y="285"/>
                  </a:lnTo>
                  <a:lnTo>
                    <a:pt x="115" y="285"/>
                  </a:lnTo>
                  <a:lnTo>
                    <a:pt x="21" y="438"/>
                  </a:lnTo>
                  <a:lnTo>
                    <a:pt x="182" y="438"/>
                  </a:lnTo>
                  <a:lnTo>
                    <a:pt x="284" y="285"/>
                  </a:lnTo>
                  <a:lnTo>
                    <a:pt x="28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11" name="íŝľiďè"/>
          <p:cNvGrpSpPr/>
          <p:nvPr/>
        </p:nvGrpSpPr>
        <p:grpSpPr>
          <a:xfrm rot="10800000">
            <a:off x="4589242" y="4895684"/>
            <a:ext cx="814338" cy="668459"/>
            <a:chOff x="6499265" y="1686633"/>
            <a:chExt cx="987385" cy="810505"/>
          </a:xfrm>
        </p:grpSpPr>
        <p:sp>
          <p:nvSpPr>
            <p:cNvPr id="32" name="ï$1ïḓê"/>
            <p:cNvSpPr/>
            <p:nvPr/>
          </p:nvSpPr>
          <p:spPr bwMode="auto">
            <a:xfrm>
              <a:off x="7035800" y="1801813"/>
              <a:ext cx="450850" cy="695325"/>
            </a:xfrm>
            <a:custGeom>
              <a:avLst/>
              <a:gdLst>
                <a:gd name="T0" fmla="*/ 0 w 284"/>
                <a:gd name="T1" fmla="*/ 0 h 438"/>
                <a:gd name="T2" fmla="*/ 0 w 284"/>
                <a:gd name="T3" fmla="*/ 282 h 438"/>
                <a:gd name="T4" fmla="*/ 114 w 284"/>
                <a:gd name="T5" fmla="*/ 282 h 438"/>
                <a:gd name="T6" fmla="*/ 21 w 284"/>
                <a:gd name="T7" fmla="*/ 438 h 438"/>
                <a:gd name="T8" fmla="*/ 181 w 284"/>
                <a:gd name="T9" fmla="*/ 438 h 438"/>
                <a:gd name="T10" fmla="*/ 284 w 284"/>
                <a:gd name="T11" fmla="*/ 282 h 438"/>
                <a:gd name="T12" fmla="*/ 284 w 284"/>
                <a:gd name="T13" fmla="*/ 0 h 438"/>
                <a:gd name="T14" fmla="*/ 0 w 284"/>
                <a:gd name="T15" fmla="*/ 0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4" h="438">
                  <a:moveTo>
                    <a:pt x="0" y="0"/>
                  </a:moveTo>
                  <a:lnTo>
                    <a:pt x="0" y="282"/>
                  </a:lnTo>
                  <a:lnTo>
                    <a:pt x="114" y="282"/>
                  </a:lnTo>
                  <a:lnTo>
                    <a:pt x="21" y="438"/>
                  </a:lnTo>
                  <a:lnTo>
                    <a:pt x="181" y="438"/>
                  </a:lnTo>
                  <a:lnTo>
                    <a:pt x="284" y="282"/>
                  </a:lnTo>
                  <a:lnTo>
                    <a:pt x="28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3" name="isḻîḑe"/>
            <p:cNvSpPr/>
            <p:nvPr/>
          </p:nvSpPr>
          <p:spPr bwMode="auto">
            <a:xfrm>
              <a:off x="6499265" y="1686633"/>
              <a:ext cx="450850" cy="695326"/>
            </a:xfrm>
            <a:custGeom>
              <a:avLst/>
              <a:gdLst>
                <a:gd name="T0" fmla="*/ 0 w 284"/>
                <a:gd name="T1" fmla="*/ 0 h 438"/>
                <a:gd name="T2" fmla="*/ 0 w 284"/>
                <a:gd name="T3" fmla="*/ 285 h 438"/>
                <a:gd name="T4" fmla="*/ 115 w 284"/>
                <a:gd name="T5" fmla="*/ 285 h 438"/>
                <a:gd name="T6" fmla="*/ 21 w 284"/>
                <a:gd name="T7" fmla="*/ 438 h 438"/>
                <a:gd name="T8" fmla="*/ 182 w 284"/>
                <a:gd name="T9" fmla="*/ 438 h 438"/>
                <a:gd name="T10" fmla="*/ 284 w 284"/>
                <a:gd name="T11" fmla="*/ 285 h 438"/>
                <a:gd name="T12" fmla="*/ 284 w 284"/>
                <a:gd name="T13" fmla="*/ 0 h 438"/>
                <a:gd name="T14" fmla="*/ 0 w 284"/>
                <a:gd name="T15" fmla="*/ 0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4" h="438">
                  <a:moveTo>
                    <a:pt x="0" y="0"/>
                  </a:moveTo>
                  <a:lnTo>
                    <a:pt x="0" y="285"/>
                  </a:lnTo>
                  <a:lnTo>
                    <a:pt x="115" y="285"/>
                  </a:lnTo>
                  <a:lnTo>
                    <a:pt x="21" y="438"/>
                  </a:lnTo>
                  <a:lnTo>
                    <a:pt x="182" y="438"/>
                  </a:lnTo>
                  <a:lnTo>
                    <a:pt x="284" y="285"/>
                  </a:lnTo>
                  <a:lnTo>
                    <a:pt x="28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2" name="îṣľíḋè"/>
          <p:cNvSpPr txBox="1"/>
          <p:nvPr/>
        </p:nvSpPr>
        <p:spPr>
          <a:xfrm>
            <a:off x="726425" y="1541831"/>
            <a:ext cx="3398944" cy="527181"/>
          </a:xfrm>
          <a:prstGeom prst="rect">
            <a:avLst/>
          </a:prstGeom>
          <a:noFill/>
        </p:spPr>
        <p:txBody>
          <a:bodyPr wrap="none" lIns="90000" tIns="46800" rIns="90000" bIns="46800" rtlCol="0" anchor="b">
            <a:normAutofit/>
          </a:bodyPr>
          <a:lstStyle/>
          <a:p>
            <a:r>
              <a:rPr lang="en-US" altLang="zh-CN" sz="2000" b="1" dirty="0">
                <a:solidFill>
                  <a:schemeClr val="accent1"/>
                </a:solidFill>
                <a:cs typeface="+mn-ea"/>
                <a:sym typeface="+mn-lt"/>
              </a:rPr>
              <a:t>Security</a:t>
            </a:r>
            <a:endParaRPr lang="en-US" altLang="zh-CN" sz="2000" b="1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13" name="îŝľídê"/>
          <p:cNvSpPr/>
          <p:nvPr/>
        </p:nvSpPr>
        <p:spPr>
          <a:xfrm>
            <a:off x="726425" y="3549316"/>
            <a:ext cx="3398944" cy="527181"/>
          </a:xfrm>
          <a:prstGeom prst="rect">
            <a:avLst/>
          </a:prstGeom>
        </p:spPr>
        <p:txBody>
          <a:bodyPr wrap="none" lIns="90000" tIns="46800" rIns="90000" bIns="46800" anchor="b">
            <a:normAutofit/>
          </a:bodyPr>
          <a:lstStyle/>
          <a:p>
            <a:r>
              <a:rPr lang="zh-CN" altLang="en-US" sz="2000" b="1" dirty="0">
                <a:solidFill>
                  <a:schemeClr val="accent1"/>
                </a:solidFill>
                <a:cs typeface="+mn-ea"/>
                <a:sym typeface="+mn-lt"/>
              </a:rPr>
              <a:t>市场占有率低</a:t>
            </a:r>
            <a:endParaRPr lang="zh-CN" altLang="zh-CN" sz="2000" b="1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16" name="íšḷîḑê"/>
          <p:cNvSpPr/>
          <p:nvPr/>
        </p:nvSpPr>
        <p:spPr>
          <a:xfrm>
            <a:off x="8057142" y="1541831"/>
            <a:ext cx="3382931" cy="527178"/>
          </a:xfrm>
          <a:prstGeom prst="rect">
            <a:avLst/>
          </a:prstGeom>
        </p:spPr>
        <p:txBody>
          <a:bodyPr wrap="none" lIns="90000" tIns="46800" rIns="90000" bIns="46800" anchor="b">
            <a:normAutofit/>
          </a:bodyPr>
          <a:lstStyle/>
          <a:p>
            <a:r>
              <a:rPr lang="en-US" altLang="zh-CN" sz="2000" b="1" dirty="0">
                <a:solidFill>
                  <a:schemeClr val="accent1"/>
                </a:solidFill>
                <a:cs typeface="+mn-ea"/>
                <a:sym typeface="+mn-lt"/>
              </a:rPr>
              <a:t>Flexibility</a:t>
            </a:r>
            <a:endParaRPr lang="en-US" altLang="zh-CN" sz="2000" b="1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17" name="íṩlîdè"/>
          <p:cNvSpPr/>
          <p:nvPr/>
        </p:nvSpPr>
        <p:spPr>
          <a:xfrm>
            <a:off x="8124088" y="3549316"/>
            <a:ext cx="3382931" cy="527178"/>
          </a:xfrm>
          <a:prstGeom prst="rect">
            <a:avLst/>
          </a:prstGeom>
        </p:spPr>
        <p:txBody>
          <a:bodyPr wrap="none" lIns="90000" tIns="46800" rIns="90000" bIns="46800" anchor="b">
            <a:normAutofit/>
          </a:bodyPr>
          <a:lstStyle/>
          <a:p>
            <a:r>
              <a:rPr lang="zh-CN" altLang="en-US" sz="2000" b="1" dirty="0">
                <a:solidFill>
                  <a:schemeClr val="accent1"/>
                </a:solidFill>
                <a:cs typeface="+mn-ea"/>
                <a:sym typeface="+mn-lt"/>
              </a:rPr>
              <a:t>市场认知度低</a:t>
            </a:r>
            <a:endParaRPr lang="zh-CN" altLang="en-US" sz="2000" b="1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grpSp>
        <p:nvGrpSpPr>
          <p:cNvPr id="47" name="组 46"/>
          <p:cNvGrpSpPr/>
          <p:nvPr/>
        </p:nvGrpSpPr>
        <p:grpSpPr>
          <a:xfrm>
            <a:off x="8013727" y="4187394"/>
            <a:ext cx="3471817" cy="1328434"/>
            <a:chOff x="8013727" y="4187394"/>
            <a:chExt cx="3471817" cy="1328434"/>
          </a:xfrm>
        </p:grpSpPr>
        <p:sp>
          <p:nvSpPr>
            <p:cNvPr id="18" name="íṡḻíḓé"/>
            <p:cNvSpPr/>
            <p:nvPr/>
          </p:nvSpPr>
          <p:spPr>
            <a:xfrm>
              <a:off x="8086600" y="4187394"/>
              <a:ext cx="3398944" cy="1240289"/>
            </a:xfrm>
            <a:prstGeom prst="rect">
              <a:avLst/>
            </a:prstGeom>
            <a:blipFill>
              <a:blip r:embed="rId1" cstate="screen"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0" name="îṥľïḋê"/>
            <p:cNvSpPr/>
            <p:nvPr/>
          </p:nvSpPr>
          <p:spPr>
            <a:xfrm>
              <a:off x="8013727" y="4275539"/>
              <a:ext cx="3398944" cy="1240289"/>
            </a:xfrm>
            <a:prstGeom prst="rect">
              <a:avLst/>
            </a:prstGeom>
            <a:solidFill>
              <a:schemeClr val="accent2">
                <a:alpha val="7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</p:grpSp>
      <p:sp>
        <p:nvSpPr>
          <p:cNvPr id="28" name="î$1ídé"/>
          <p:cNvSpPr/>
          <p:nvPr/>
        </p:nvSpPr>
        <p:spPr>
          <a:xfrm>
            <a:off x="8141970" y="2188845"/>
            <a:ext cx="3399155" cy="1240155"/>
          </a:xfrm>
          <a:prstGeom prst="rect">
            <a:avLst/>
          </a:prstGeom>
          <a:solidFill>
            <a:schemeClr val="accent2">
              <a:alpha val="7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grpSp>
        <p:nvGrpSpPr>
          <p:cNvPr id="46" name="组 45"/>
          <p:cNvGrpSpPr/>
          <p:nvPr/>
        </p:nvGrpSpPr>
        <p:grpSpPr>
          <a:xfrm>
            <a:off x="726425" y="4187394"/>
            <a:ext cx="3465633" cy="1323211"/>
            <a:chOff x="726425" y="4187394"/>
            <a:chExt cx="3465633" cy="1323211"/>
          </a:xfrm>
        </p:grpSpPr>
        <p:sp>
          <p:nvSpPr>
            <p:cNvPr id="14" name="iŝlîḓê"/>
            <p:cNvSpPr/>
            <p:nvPr/>
          </p:nvSpPr>
          <p:spPr>
            <a:xfrm>
              <a:off x="726425" y="4187394"/>
              <a:ext cx="3398944" cy="1240289"/>
            </a:xfrm>
            <a:prstGeom prst="rect">
              <a:avLst/>
            </a:prstGeom>
            <a:blipFill>
              <a:blip r:embed="rId2" cstate="screen"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6" name="iSḻïḓé"/>
            <p:cNvSpPr/>
            <p:nvPr/>
          </p:nvSpPr>
          <p:spPr>
            <a:xfrm>
              <a:off x="793114" y="4270316"/>
              <a:ext cx="3398944" cy="1240289"/>
            </a:xfrm>
            <a:prstGeom prst="rect">
              <a:avLst/>
            </a:prstGeom>
            <a:solidFill>
              <a:schemeClr val="accent2">
                <a:alpha val="7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</p:grpSp>
      <p:sp>
        <p:nvSpPr>
          <p:cNvPr id="24" name="íṩ1íďê"/>
          <p:cNvSpPr/>
          <p:nvPr/>
        </p:nvSpPr>
        <p:spPr>
          <a:xfrm>
            <a:off x="793115" y="2252345"/>
            <a:ext cx="3399155" cy="1240155"/>
          </a:xfrm>
          <a:prstGeom prst="rect">
            <a:avLst/>
          </a:prstGeom>
          <a:solidFill>
            <a:schemeClr val="accent2">
              <a:alpha val="7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910220" y="3335732"/>
            <a:ext cx="2494915" cy="8299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chemeClr val="accent1"/>
                </a:solidFill>
                <a:latin typeface="Microsoft YaHei UI" panose="020B0503020204020204" charset="-122"/>
                <a:ea typeface="Microsoft YaHei UI" panose="020B0503020204020204" charset="-122"/>
                <a:cs typeface="+mn-ea"/>
                <a:sym typeface="+mn-lt"/>
              </a:rPr>
              <a:t>Non-functional</a:t>
            </a:r>
            <a:r>
              <a:rPr lang="zh-CN" altLang="en-US" sz="2400" dirty="0">
                <a:solidFill>
                  <a:schemeClr val="accent1"/>
                </a:solidFill>
                <a:latin typeface="Microsoft YaHei UI" panose="020B0503020204020204" charset="-122"/>
                <a:ea typeface="Microsoft YaHei UI" panose="020B0503020204020204" charset="-122"/>
                <a:cs typeface="+mn-ea"/>
                <a:sym typeface="+mn-lt"/>
              </a:rPr>
              <a:t> </a:t>
            </a:r>
            <a:endParaRPr lang="zh-CN" altLang="en-US" sz="2400" dirty="0">
              <a:solidFill>
                <a:schemeClr val="accent1"/>
              </a:solidFill>
              <a:latin typeface="Microsoft YaHei UI" panose="020B0503020204020204" charset="-122"/>
              <a:ea typeface="Microsoft YaHei UI" panose="020B0503020204020204" charset="-122"/>
              <a:cs typeface="+mn-ea"/>
              <a:sym typeface="+mn-lt"/>
            </a:endParaRPr>
          </a:p>
          <a:p>
            <a:r>
              <a:rPr lang="zh-CN" altLang="en-US" sz="2400" dirty="0">
                <a:solidFill>
                  <a:schemeClr val="accent1"/>
                </a:solidFill>
                <a:latin typeface="Microsoft YaHei UI" panose="020B0503020204020204" charset="-122"/>
                <a:ea typeface="Microsoft YaHei UI" panose="020B0503020204020204" charset="-122"/>
                <a:cs typeface="+mn-ea"/>
                <a:sym typeface="+mn-lt"/>
              </a:rPr>
              <a:t> </a:t>
            </a:r>
            <a:r>
              <a:rPr lang="en-US" altLang="zh-CN" sz="2400" dirty="0">
                <a:solidFill>
                  <a:schemeClr val="accent1"/>
                </a:solidFill>
                <a:latin typeface="Microsoft YaHei UI" panose="020B0503020204020204" charset="-122"/>
                <a:ea typeface="Microsoft YaHei UI" panose="020B0503020204020204" charset="-122"/>
                <a:cs typeface="+mn-ea"/>
                <a:sym typeface="+mn-lt"/>
              </a:rPr>
              <a:t>    </a:t>
            </a:r>
            <a:r>
              <a:rPr lang="zh-CN" altLang="en-US" sz="2400" dirty="0">
                <a:solidFill>
                  <a:schemeClr val="accent1"/>
                </a:solidFill>
                <a:latin typeface="Microsoft YaHei UI" panose="020B0503020204020204" charset="-122"/>
                <a:ea typeface="Microsoft YaHei UI" panose="020B0503020204020204" charset="-122"/>
                <a:cs typeface="+mn-ea"/>
                <a:sym typeface="+mn-lt"/>
              </a:rPr>
              <a:t>ANALYSIS</a:t>
            </a:r>
            <a:endParaRPr lang="zh-CN" altLang="en-US" sz="2400" dirty="0">
              <a:solidFill>
                <a:schemeClr val="accent1"/>
              </a:solidFill>
              <a:latin typeface="Microsoft YaHei UI" panose="020B0503020204020204" charset="-122"/>
              <a:ea typeface="Microsoft YaHei UI" panose="020B0503020204020204" charset="-122"/>
              <a:cs typeface="+mn-ea"/>
              <a:sym typeface="+mn-lt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916305" y="2402205"/>
            <a:ext cx="3171825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4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Thanks to sqlite, we don’t need users’database password to access to database. </a:t>
            </a:r>
            <a:endParaRPr lang="en-US" altLang="zh-CN" sz="1400" dirty="0">
              <a:solidFill>
                <a:schemeClr val="bg1">
                  <a:lumMod val="8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8272780" y="2308860"/>
            <a:ext cx="3167380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The term refers to the ease with which the application can work in different nvidia hardware.</a:t>
            </a:r>
            <a:endParaRPr lang="en-US" altLang="zh-CN" sz="1400">
              <a:solidFill>
                <a:schemeClr val="bg1">
                  <a:lumMod val="8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986623" y="4579758"/>
            <a:ext cx="2864143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Lorem ipsum dolor sit amet, consectetuer </a:t>
            </a:r>
            <a:r>
              <a:rPr lang="en-US" altLang="zh-CN" sz="1100" dirty="0" err="1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adipiscing</a:t>
            </a:r>
            <a:r>
              <a:rPr lang="en-US" altLang="zh-CN" sz="11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 </a:t>
            </a:r>
            <a:r>
              <a:rPr lang="en-US" altLang="zh-CN" sz="1100" dirty="0" err="1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elit</a:t>
            </a:r>
            <a:r>
              <a:rPr lang="en-US" altLang="zh-CN" sz="11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. Maecenas porttitor congue massa. </a:t>
            </a:r>
            <a:endParaRPr lang="en-US" altLang="zh-CN" sz="1100" dirty="0">
              <a:solidFill>
                <a:schemeClr val="bg1">
                  <a:lumMod val="8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8277135" y="4579758"/>
            <a:ext cx="2864143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Lorem ipsum dolor sit amet, consectetuer </a:t>
            </a:r>
            <a:r>
              <a:rPr lang="en-US" altLang="zh-CN" sz="1100" dirty="0" err="1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adipiscing</a:t>
            </a:r>
            <a:r>
              <a:rPr lang="en-US" altLang="zh-CN" sz="11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 </a:t>
            </a:r>
            <a:r>
              <a:rPr lang="en-US" altLang="zh-CN" sz="1100" dirty="0" err="1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elit</a:t>
            </a:r>
            <a:r>
              <a:rPr lang="en-US" altLang="zh-CN" sz="11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. Maecenas porttitor congue massa. </a:t>
            </a:r>
            <a:endParaRPr lang="en-US" altLang="zh-CN" sz="1100" dirty="0">
              <a:solidFill>
                <a:schemeClr val="bg1">
                  <a:lumMod val="85000"/>
                </a:scheme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4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4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400" tmFilter="0,0; .5, 1; 1, 1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180"/>
                            </p:stCondLst>
                            <p:childTnLst>
                              <p:par>
                                <p:cTn id="20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180"/>
                            </p:stCondLst>
                            <p:childTnLst>
                              <p:par>
                                <p:cTn id="38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880"/>
                            </p:stCondLst>
                            <p:childTnLst>
                              <p:par>
                                <p:cTn id="44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7880"/>
                            </p:stCondLst>
                            <p:childTnLst>
                              <p:par>
                                <p:cTn id="50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9380"/>
                            </p:stCondLst>
                            <p:childTnLst>
                              <p:par>
                                <p:cTn id="56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9880"/>
                            </p:stCondLst>
                            <p:childTnLst>
                              <p:par>
                                <p:cTn id="60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1380"/>
                            </p:stCondLst>
                            <p:childTnLst>
                              <p:par>
                                <p:cTn id="66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1880"/>
                            </p:stCondLst>
                            <p:childTnLst>
                              <p:par>
                                <p:cTn id="70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/>
      <p:bldP spid="8" grpId="0" animBg="1"/>
      <p:bldP spid="9" grpId="0" animBg="1"/>
      <p:bldP spid="12" grpId="0"/>
      <p:bldP spid="13" grpId="0"/>
      <p:bldP spid="16" grpId="0"/>
      <p:bldP spid="17" grpId="0"/>
      <p:bldP spid="5" grpId="0"/>
      <p:bldP spid="40" grpId="0"/>
      <p:bldP spid="41" grpId="0"/>
      <p:bldP spid="42" grpId="0"/>
      <p:bldP spid="4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7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-574431" y="316523"/>
            <a:ext cx="351693" cy="328246"/>
          </a:xfrm>
          <a:prstGeom prst="rect">
            <a:avLst/>
          </a:prstGeom>
          <a:solidFill>
            <a:srgbClr val="27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-574431" y="808892"/>
            <a:ext cx="351693" cy="328246"/>
          </a:xfrm>
          <a:prstGeom prst="rect">
            <a:avLst/>
          </a:prstGeom>
          <a:solidFill>
            <a:srgbClr val="C7A1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1864360" y="1137138"/>
            <a:ext cx="8463280" cy="4540246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272727">
                  <a:alpha val="0"/>
                </a:srgbClr>
              </a:gs>
              <a:gs pos="100000">
                <a:srgbClr val="272727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cs typeface="+mn-ea"/>
              <a:sym typeface="+mn-lt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7297615" y="316523"/>
            <a:ext cx="4894385" cy="328246"/>
          </a:xfrm>
          <a:prstGeom prst="rect">
            <a:avLst/>
          </a:prstGeom>
          <a:solidFill>
            <a:srgbClr val="D4AA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15" name="TextBox 42"/>
          <p:cNvSpPr txBox="1"/>
          <p:nvPr/>
        </p:nvSpPr>
        <p:spPr>
          <a:xfrm>
            <a:off x="7504079" y="354578"/>
            <a:ext cx="44809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200" dirty="0">
                <a:solidFill>
                  <a:schemeClr val="bg1"/>
                </a:solidFill>
                <a:cs typeface="+mn-ea"/>
                <a:sym typeface="+mn-lt"/>
              </a:rPr>
              <a:t>THEBUSENESSPLAN</a:t>
            </a:r>
            <a:endParaRPr lang="zh-CN" altLang="zh-CN" sz="12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254868" y="2684101"/>
            <a:ext cx="295869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200" dirty="0">
                <a:solidFill>
                  <a:schemeClr val="accent2"/>
                </a:solidFill>
                <a:effectLst>
                  <a:outerShdw blurRad="63500" sx="102000" sy="102000" algn="ctr" rotWithShape="0">
                    <a:prstClr val="black">
                      <a:alpha val="29000"/>
                    </a:prstClr>
                  </a:outerShdw>
                </a:effectLst>
                <a:cs typeface="+mn-ea"/>
                <a:sym typeface="+mn-lt"/>
              </a:rPr>
              <a:t>PART</a:t>
            </a:r>
            <a:r>
              <a:rPr kumimoji="1" lang="zh-CN" altLang="en-US" sz="4400" dirty="0">
                <a:solidFill>
                  <a:schemeClr val="accent2"/>
                </a:solidFill>
                <a:effectLst>
                  <a:outerShdw blurRad="63500" sx="102000" sy="102000" algn="ctr" rotWithShape="0">
                    <a:prstClr val="black">
                      <a:alpha val="29000"/>
                    </a:prstClr>
                  </a:outerShdw>
                </a:effectLst>
                <a:cs typeface="+mn-ea"/>
                <a:sym typeface="+mn-lt"/>
              </a:rPr>
              <a:t>  </a:t>
            </a:r>
            <a:r>
              <a:rPr kumimoji="1" lang="en-US" altLang="zh-CN" sz="9600" dirty="0">
                <a:solidFill>
                  <a:schemeClr val="accent2"/>
                </a:solidFill>
                <a:effectLst>
                  <a:outerShdw blurRad="63500" sx="102000" sy="102000" algn="ctr" rotWithShape="0">
                    <a:prstClr val="black">
                      <a:alpha val="29000"/>
                    </a:prstClr>
                  </a:outerShdw>
                </a:effectLst>
                <a:cs typeface="+mn-ea"/>
                <a:sym typeface="+mn-lt"/>
              </a:rPr>
              <a:t>04</a:t>
            </a:r>
            <a:endParaRPr kumimoji="1" lang="zh-CN" altLang="en-US" sz="9600" dirty="0">
              <a:solidFill>
                <a:schemeClr val="accent2"/>
              </a:solidFill>
              <a:effectLst>
                <a:outerShdw blurRad="63500" sx="102000" sy="102000" algn="ctr" rotWithShape="0">
                  <a:prstClr val="black">
                    <a:alpha val="29000"/>
                  </a:prst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4" name="三角形 3"/>
          <p:cNvSpPr/>
          <p:nvPr/>
        </p:nvSpPr>
        <p:spPr>
          <a:xfrm rot="5400000">
            <a:off x="2962669" y="2923748"/>
            <a:ext cx="260587" cy="474462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35" name="任意形状 34"/>
          <p:cNvSpPr/>
          <p:nvPr/>
        </p:nvSpPr>
        <p:spPr>
          <a:xfrm>
            <a:off x="1864360" y="2285452"/>
            <a:ext cx="1518169" cy="2366959"/>
          </a:xfrm>
          <a:custGeom>
            <a:avLst/>
            <a:gdLst>
              <a:gd name="connsiteX0" fmla="*/ 2002972 w 2017486"/>
              <a:gd name="connsiteY0" fmla="*/ 493486 h 4020457"/>
              <a:gd name="connsiteX1" fmla="*/ 2002972 w 2017486"/>
              <a:gd name="connsiteY1" fmla="*/ 0 h 4020457"/>
              <a:gd name="connsiteX2" fmla="*/ 0 w 2017486"/>
              <a:gd name="connsiteY2" fmla="*/ 0 h 4020457"/>
              <a:gd name="connsiteX3" fmla="*/ 0 w 2017486"/>
              <a:gd name="connsiteY3" fmla="*/ 4020457 h 4020457"/>
              <a:gd name="connsiteX4" fmla="*/ 2017486 w 2017486"/>
              <a:gd name="connsiteY4" fmla="*/ 4020457 h 4020457"/>
              <a:gd name="connsiteX5" fmla="*/ 2017486 w 2017486"/>
              <a:gd name="connsiteY5" fmla="*/ 3657600 h 4020457"/>
              <a:gd name="connsiteX0-1" fmla="*/ 2002972 w 2023957"/>
              <a:gd name="connsiteY0-2" fmla="*/ 493486 h 4020457"/>
              <a:gd name="connsiteX1-3" fmla="*/ 2002972 w 2023957"/>
              <a:gd name="connsiteY1-4" fmla="*/ 0 h 4020457"/>
              <a:gd name="connsiteX2-5" fmla="*/ 0 w 2023957"/>
              <a:gd name="connsiteY2-6" fmla="*/ 0 h 4020457"/>
              <a:gd name="connsiteX3-7" fmla="*/ 0 w 2023957"/>
              <a:gd name="connsiteY3-8" fmla="*/ 4020457 h 4020457"/>
              <a:gd name="connsiteX4-9" fmla="*/ 2017486 w 2023957"/>
              <a:gd name="connsiteY4-10" fmla="*/ 4020457 h 4020457"/>
              <a:gd name="connsiteX5-11" fmla="*/ 2023957 w 2023957"/>
              <a:gd name="connsiteY5-12" fmla="*/ 3485213 h 402045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023957" h="4020457">
                <a:moveTo>
                  <a:pt x="2002972" y="493486"/>
                </a:moveTo>
                <a:lnTo>
                  <a:pt x="2002972" y="0"/>
                </a:lnTo>
                <a:lnTo>
                  <a:pt x="0" y="0"/>
                </a:lnTo>
                <a:lnTo>
                  <a:pt x="0" y="4020457"/>
                </a:lnTo>
                <a:lnTo>
                  <a:pt x="2017486" y="4020457"/>
                </a:lnTo>
                <a:lnTo>
                  <a:pt x="2023957" y="3485213"/>
                </a:lnTo>
              </a:path>
            </a:pathLst>
          </a:custGeom>
          <a:noFill/>
          <a:ln w="28575">
            <a:solidFill>
              <a:srgbClr val="D4AA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37" name="文本框 33"/>
          <p:cNvSpPr txBox="1"/>
          <p:nvPr/>
        </p:nvSpPr>
        <p:spPr>
          <a:xfrm>
            <a:off x="5486635" y="2899429"/>
            <a:ext cx="44430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3600" b="1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sz="6000" dirty="0">
                <a:solidFill>
                  <a:schemeClr val="accent2"/>
                </a:solidFill>
                <a:latin typeface="+mn-lt"/>
                <a:ea typeface="+mn-ea"/>
                <a:cs typeface="+mn-ea"/>
                <a:sym typeface="+mn-lt"/>
              </a:rPr>
              <a:t>Demo</a:t>
            </a:r>
            <a:endParaRPr lang="zh-CN" altLang="zh-CN" sz="6000" dirty="0">
              <a:solidFill>
                <a:schemeClr val="accent2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86716" y="218431"/>
            <a:ext cx="29429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b="1" dirty="0">
                <a:solidFill>
                  <a:srgbClr val="D4AA39"/>
                </a:solidFill>
                <a:latin typeface="Arial Black" panose="020B0A04020102020204" pitchFamily="34" charset="0"/>
                <a:cs typeface="+mn-ea"/>
                <a:sym typeface="+mn-lt"/>
              </a:rPr>
              <a:t>Miner</a:t>
            </a:r>
            <a:r>
              <a:rPr kumimoji="1" lang="en-US" altLang="zh-CN" sz="2400" b="1" spc="-300" dirty="0">
                <a:solidFill>
                  <a:srgbClr val="D4AA39"/>
                </a:solidFill>
                <a:latin typeface="Arial Black" panose="020B0A04020102020204" pitchFamily="34" charset="0"/>
                <a:cs typeface="+mn-ea"/>
                <a:sym typeface="+mn-lt"/>
              </a:rPr>
              <a:t>’</a:t>
            </a:r>
            <a:r>
              <a:rPr kumimoji="1" lang="en-US" altLang="zh-CN" sz="2800" b="1" dirty="0">
                <a:solidFill>
                  <a:srgbClr val="D4AA39"/>
                </a:solidFill>
                <a:latin typeface="Arial Black" panose="020B0A04020102020204" pitchFamily="34" charset="0"/>
                <a:cs typeface="+mn-ea"/>
                <a:sym typeface="+mn-lt"/>
              </a:rPr>
              <a:t>s Coffee</a:t>
            </a:r>
            <a:endParaRPr kumimoji="1" lang="en-US" altLang="zh-CN" sz="2800" b="1" dirty="0">
              <a:solidFill>
                <a:srgbClr val="D4AA39"/>
              </a:solidFill>
              <a:latin typeface="Arial Black" panose="020B0A04020102020204" pitchFamily="34" charset="0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3" dur="3000" fill="hold"/>
                                        <p:tgtEl>
                                          <p:spTgt spid="2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000"/>
                            </p:stCondLst>
                            <p:childTnLst>
                              <p:par>
                                <p:cTn id="15" presetID="17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500"/>
                            </p:stCondLst>
                            <p:childTnLst>
                              <p:par>
                                <p:cTn id="22" presetID="2" presetClass="entr" presetSubtype="8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500"/>
                            </p:stCondLst>
                            <p:childTnLst>
                              <p:par>
                                <p:cTn id="27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500"/>
                            </p:stCondLst>
                            <p:childTnLst>
                              <p:par>
                                <p:cTn id="3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6800"/>
                            </p:stCondLst>
                            <p:childTnLst>
                              <p:par>
                                <p:cTn id="38" presetID="27" presetClass="emph" presetSubtype="0" fill="remove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39" dur="500" autoRev="1" fill="remove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40" dur="500" autoRev="1" fill="remove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41" dur="500" autoRev="1" fill="remove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2" dur="500" autoRev="1" fill="remove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/>
      <p:bldP spid="3" grpId="0"/>
      <p:bldP spid="4" grpId="0" animBg="1"/>
      <p:bldP spid="35" grpId="0" animBg="1"/>
      <p:bldP spid="37" grpId="0"/>
      <p:bldP spid="37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形状 1"/>
          <p:cNvSpPr/>
          <p:nvPr/>
        </p:nvSpPr>
        <p:spPr>
          <a:xfrm>
            <a:off x="370411" y="245195"/>
            <a:ext cx="325048" cy="689559"/>
          </a:xfrm>
          <a:custGeom>
            <a:avLst/>
            <a:gdLst>
              <a:gd name="connsiteX0" fmla="*/ 2002972 w 2017486"/>
              <a:gd name="connsiteY0" fmla="*/ 493486 h 4020457"/>
              <a:gd name="connsiteX1" fmla="*/ 2002972 w 2017486"/>
              <a:gd name="connsiteY1" fmla="*/ 0 h 4020457"/>
              <a:gd name="connsiteX2" fmla="*/ 0 w 2017486"/>
              <a:gd name="connsiteY2" fmla="*/ 0 h 4020457"/>
              <a:gd name="connsiteX3" fmla="*/ 0 w 2017486"/>
              <a:gd name="connsiteY3" fmla="*/ 4020457 h 4020457"/>
              <a:gd name="connsiteX4" fmla="*/ 2017486 w 2017486"/>
              <a:gd name="connsiteY4" fmla="*/ 4020457 h 4020457"/>
              <a:gd name="connsiteX5" fmla="*/ 2017486 w 2017486"/>
              <a:gd name="connsiteY5" fmla="*/ 3657600 h 4020457"/>
              <a:gd name="connsiteX0-1" fmla="*/ 2002972 w 2023957"/>
              <a:gd name="connsiteY0-2" fmla="*/ 493486 h 4020457"/>
              <a:gd name="connsiteX1-3" fmla="*/ 2002972 w 2023957"/>
              <a:gd name="connsiteY1-4" fmla="*/ 0 h 4020457"/>
              <a:gd name="connsiteX2-5" fmla="*/ 0 w 2023957"/>
              <a:gd name="connsiteY2-6" fmla="*/ 0 h 4020457"/>
              <a:gd name="connsiteX3-7" fmla="*/ 0 w 2023957"/>
              <a:gd name="connsiteY3-8" fmla="*/ 4020457 h 4020457"/>
              <a:gd name="connsiteX4-9" fmla="*/ 2017486 w 2023957"/>
              <a:gd name="connsiteY4-10" fmla="*/ 4020457 h 4020457"/>
              <a:gd name="connsiteX5-11" fmla="*/ 2023957 w 2023957"/>
              <a:gd name="connsiteY5-12" fmla="*/ 3485213 h 402045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023957" h="4020457">
                <a:moveTo>
                  <a:pt x="2002972" y="493486"/>
                </a:moveTo>
                <a:lnTo>
                  <a:pt x="2002972" y="0"/>
                </a:lnTo>
                <a:lnTo>
                  <a:pt x="0" y="0"/>
                </a:lnTo>
                <a:lnTo>
                  <a:pt x="0" y="4020457"/>
                </a:lnTo>
                <a:lnTo>
                  <a:pt x="2017486" y="4020457"/>
                </a:lnTo>
                <a:lnTo>
                  <a:pt x="2023957" y="3485213"/>
                </a:lnTo>
              </a:path>
            </a:pathLst>
          </a:custGeom>
          <a:noFill/>
          <a:ln w="28575">
            <a:solidFill>
              <a:srgbClr val="D4AA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3" name="文本框 5"/>
          <p:cNvSpPr txBox="1"/>
          <p:nvPr/>
        </p:nvSpPr>
        <p:spPr>
          <a:xfrm>
            <a:off x="489395" y="333385"/>
            <a:ext cx="23692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2"/>
                </a:solidFill>
                <a:cs typeface="+mn-ea"/>
                <a:sym typeface="+mn-lt"/>
              </a:rPr>
              <a:t>Demo Display</a:t>
            </a:r>
            <a:endParaRPr lang="zh-CN" altLang="en-US" sz="2400" dirty="0">
              <a:solidFill>
                <a:schemeClr val="accent2"/>
              </a:solidFill>
              <a:cs typeface="+mn-ea"/>
              <a:sym typeface="+mn-lt"/>
            </a:endParaRPr>
          </a:p>
        </p:txBody>
      </p:sp>
      <p:sp>
        <p:nvSpPr>
          <p:cNvPr id="40" name="ïšľîḍè"/>
          <p:cNvSpPr/>
          <p:nvPr/>
        </p:nvSpPr>
        <p:spPr bwMode="auto">
          <a:xfrm>
            <a:off x="9688240" y="1192234"/>
            <a:ext cx="452948" cy="2162311"/>
          </a:xfrm>
          <a:prstGeom prst="rect">
            <a:avLst/>
          </a:prstGeom>
          <a:solidFill>
            <a:schemeClr val="accent2"/>
          </a:solidFill>
          <a:ln w="12700">
            <a:noFill/>
            <a:miter lim="800000"/>
          </a:ln>
          <a:effectLst/>
        </p:spPr>
        <p:txBody>
          <a:bodyPr wrap="none" anchor="ctr"/>
          <a:lstStyle/>
          <a:p>
            <a:endParaRPr lang="zh-CN" altLang="en-US">
              <a:solidFill>
                <a:schemeClr val="bg1">
                  <a:lumMod val="8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1" name="îŝḻiḋe"/>
          <p:cNvSpPr/>
          <p:nvPr/>
        </p:nvSpPr>
        <p:spPr bwMode="auto">
          <a:xfrm>
            <a:off x="10382455" y="1192234"/>
            <a:ext cx="450671" cy="2162311"/>
          </a:xfrm>
          <a:prstGeom prst="rect">
            <a:avLst/>
          </a:prstGeom>
          <a:solidFill>
            <a:schemeClr val="accent2"/>
          </a:solidFill>
          <a:ln w="12700">
            <a:noFill/>
            <a:miter lim="800000"/>
          </a:ln>
          <a:effectLst/>
        </p:spPr>
        <p:txBody>
          <a:bodyPr wrap="none" anchor="ctr"/>
          <a:lstStyle/>
          <a:p>
            <a:endParaRPr lang="zh-CN" altLang="en-US">
              <a:solidFill>
                <a:schemeClr val="bg1">
                  <a:lumMod val="8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2" name="îṣḷíḑe"/>
          <p:cNvSpPr/>
          <p:nvPr/>
        </p:nvSpPr>
        <p:spPr bwMode="auto">
          <a:xfrm>
            <a:off x="11078948" y="1192234"/>
            <a:ext cx="450671" cy="2162311"/>
          </a:xfrm>
          <a:prstGeom prst="rect">
            <a:avLst/>
          </a:prstGeom>
          <a:solidFill>
            <a:schemeClr val="bg2"/>
          </a:solidFill>
          <a:ln w="12700">
            <a:noFill/>
            <a:miter lim="800000"/>
          </a:ln>
          <a:effectLst/>
        </p:spPr>
        <p:txBody>
          <a:bodyPr wrap="none" anchor="ctr"/>
          <a:lstStyle/>
          <a:p>
            <a:endParaRPr lang="zh-CN" altLang="en-US">
              <a:solidFill>
                <a:schemeClr val="bg1">
                  <a:lumMod val="8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3" name="ïṧḷïḓê"/>
          <p:cNvSpPr/>
          <p:nvPr/>
        </p:nvSpPr>
        <p:spPr bwMode="auto">
          <a:xfrm rot="1080000">
            <a:off x="9032718" y="1123950"/>
            <a:ext cx="450671" cy="2164588"/>
          </a:xfrm>
          <a:prstGeom prst="rect">
            <a:avLst/>
          </a:prstGeom>
          <a:solidFill>
            <a:schemeClr val="bg2"/>
          </a:solidFill>
          <a:ln w="12700">
            <a:noFill/>
            <a:miter lim="800000"/>
          </a:ln>
          <a:effectLst/>
        </p:spPr>
        <p:txBody>
          <a:bodyPr wrap="none" anchor="ctr"/>
          <a:lstStyle/>
          <a:p>
            <a:endParaRPr lang="zh-CN" altLang="en-US">
              <a:solidFill>
                <a:schemeClr val="bg1">
                  <a:lumMod val="8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4" name="iṥļïďé"/>
          <p:cNvSpPr/>
          <p:nvPr/>
        </p:nvSpPr>
        <p:spPr bwMode="auto">
          <a:xfrm rot="1800000">
            <a:off x="8397680" y="1142159"/>
            <a:ext cx="450671" cy="2164588"/>
          </a:xfrm>
          <a:prstGeom prst="rect">
            <a:avLst/>
          </a:prstGeom>
          <a:solidFill>
            <a:schemeClr val="bg2"/>
          </a:solidFill>
          <a:ln w="12700">
            <a:noFill/>
            <a:miter lim="800000"/>
          </a:ln>
          <a:effectLst/>
        </p:spPr>
        <p:txBody>
          <a:bodyPr wrap="none" anchor="ctr"/>
          <a:lstStyle/>
          <a:p>
            <a:endParaRPr lang="zh-CN" altLang="en-US">
              <a:solidFill>
                <a:schemeClr val="bg1">
                  <a:lumMod val="8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5" name="îṧlîḋe"/>
          <p:cNvSpPr/>
          <p:nvPr/>
        </p:nvSpPr>
        <p:spPr bwMode="auto">
          <a:xfrm rot="2580000">
            <a:off x="7719397" y="1221824"/>
            <a:ext cx="450671" cy="2164588"/>
          </a:xfrm>
          <a:prstGeom prst="rect">
            <a:avLst/>
          </a:prstGeom>
          <a:solidFill>
            <a:schemeClr val="accent1"/>
          </a:solidFill>
          <a:ln w="12700">
            <a:noFill/>
            <a:miter lim="800000"/>
          </a:ln>
          <a:effectLst/>
        </p:spPr>
        <p:txBody>
          <a:bodyPr wrap="none" anchor="ctr"/>
          <a:lstStyle/>
          <a:p>
            <a:endParaRPr lang="zh-CN" altLang="en-US">
              <a:solidFill>
                <a:schemeClr val="bg1">
                  <a:lumMod val="85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7" name="直接连接符 4"/>
          <p:cNvCxnSpPr/>
          <p:nvPr/>
        </p:nvCxnSpPr>
        <p:spPr>
          <a:xfrm>
            <a:off x="669925" y="3350198"/>
            <a:ext cx="10850563" cy="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îṡḷiďé"/>
          <p:cNvSpPr txBox="1"/>
          <p:nvPr/>
        </p:nvSpPr>
        <p:spPr bwMode="auto">
          <a:xfrm>
            <a:off x="687279" y="1445003"/>
            <a:ext cx="5543721" cy="441805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zh-CN" sz="2000" b="1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Tips before you watch our demo</a:t>
            </a:r>
            <a:endParaRPr lang="en-US" altLang="zh-CN" sz="2000" b="1" dirty="0">
              <a:solidFill>
                <a:schemeClr val="bg1">
                  <a:lumMod val="8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6" name="íS1îde"/>
          <p:cNvSpPr txBox="1"/>
          <p:nvPr/>
        </p:nvSpPr>
        <p:spPr>
          <a:xfrm>
            <a:off x="676539" y="1904505"/>
            <a:ext cx="5314438" cy="1040294"/>
          </a:xfrm>
          <a:prstGeom prst="rect">
            <a:avLst/>
          </a:prstGeom>
          <a:noFill/>
        </p:spPr>
        <p:txBody>
          <a:bodyPr wrap="square" lIns="90000" tIns="46800" rIns="90000" bIns="46800" rtlCol="0">
            <a:normAutofit/>
          </a:bodyPr>
          <a:lstStyle/>
          <a:p>
            <a:pPr>
              <a:lnSpc>
                <a:spcPct val="130000"/>
              </a:lnSpc>
            </a:pPr>
            <a:r>
              <a:rPr lang="en-US" altLang="zh-CN" sz="11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1.You should have your own account and wallet before you use our software</a:t>
            </a:r>
            <a:endParaRPr lang="zh-CN" altLang="en-US" sz="1100" dirty="0">
              <a:solidFill>
                <a:schemeClr val="bg1">
                  <a:lumMod val="8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30000"/>
              </a:lnSpc>
            </a:pPr>
            <a:endParaRPr lang="en-US" sz="1200" b="1" dirty="0">
              <a:solidFill>
                <a:schemeClr val="bg1">
                  <a:lumMod val="85000"/>
                </a:scheme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400" tmFilter="0,0; .5, 1; 1, 1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5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39" grpId="0"/>
      <p:bldP spid="4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7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任意形状 20"/>
          <p:cNvSpPr/>
          <p:nvPr/>
        </p:nvSpPr>
        <p:spPr>
          <a:xfrm>
            <a:off x="370411" y="245195"/>
            <a:ext cx="325048" cy="689559"/>
          </a:xfrm>
          <a:custGeom>
            <a:avLst/>
            <a:gdLst>
              <a:gd name="connsiteX0" fmla="*/ 2002972 w 2017486"/>
              <a:gd name="connsiteY0" fmla="*/ 493486 h 4020457"/>
              <a:gd name="connsiteX1" fmla="*/ 2002972 w 2017486"/>
              <a:gd name="connsiteY1" fmla="*/ 0 h 4020457"/>
              <a:gd name="connsiteX2" fmla="*/ 0 w 2017486"/>
              <a:gd name="connsiteY2" fmla="*/ 0 h 4020457"/>
              <a:gd name="connsiteX3" fmla="*/ 0 w 2017486"/>
              <a:gd name="connsiteY3" fmla="*/ 4020457 h 4020457"/>
              <a:gd name="connsiteX4" fmla="*/ 2017486 w 2017486"/>
              <a:gd name="connsiteY4" fmla="*/ 4020457 h 4020457"/>
              <a:gd name="connsiteX5" fmla="*/ 2017486 w 2017486"/>
              <a:gd name="connsiteY5" fmla="*/ 3657600 h 4020457"/>
              <a:gd name="connsiteX0-1" fmla="*/ 2002972 w 2023957"/>
              <a:gd name="connsiteY0-2" fmla="*/ 493486 h 4020457"/>
              <a:gd name="connsiteX1-3" fmla="*/ 2002972 w 2023957"/>
              <a:gd name="connsiteY1-4" fmla="*/ 0 h 4020457"/>
              <a:gd name="connsiteX2-5" fmla="*/ 0 w 2023957"/>
              <a:gd name="connsiteY2-6" fmla="*/ 0 h 4020457"/>
              <a:gd name="connsiteX3-7" fmla="*/ 0 w 2023957"/>
              <a:gd name="connsiteY3-8" fmla="*/ 4020457 h 4020457"/>
              <a:gd name="connsiteX4-9" fmla="*/ 2017486 w 2023957"/>
              <a:gd name="connsiteY4-10" fmla="*/ 4020457 h 4020457"/>
              <a:gd name="connsiteX5-11" fmla="*/ 2023957 w 2023957"/>
              <a:gd name="connsiteY5-12" fmla="*/ 3485213 h 402045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023957" h="4020457">
                <a:moveTo>
                  <a:pt x="2002972" y="493486"/>
                </a:moveTo>
                <a:lnTo>
                  <a:pt x="2002972" y="0"/>
                </a:lnTo>
                <a:lnTo>
                  <a:pt x="0" y="0"/>
                </a:lnTo>
                <a:lnTo>
                  <a:pt x="0" y="4020457"/>
                </a:lnTo>
                <a:lnTo>
                  <a:pt x="2017486" y="4020457"/>
                </a:lnTo>
                <a:lnTo>
                  <a:pt x="2023957" y="3485213"/>
                </a:lnTo>
              </a:path>
            </a:pathLst>
          </a:custGeom>
          <a:noFill/>
          <a:ln w="28575">
            <a:solidFill>
              <a:srgbClr val="D4AA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23" name="TextBox 21"/>
          <p:cNvSpPr txBox="1"/>
          <p:nvPr/>
        </p:nvSpPr>
        <p:spPr>
          <a:xfrm>
            <a:off x="553085" y="390525"/>
            <a:ext cx="212788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600">
                <a:solidFill>
                  <a:schemeClr val="accent2"/>
                </a:solidFill>
                <a:effectLst/>
                <a:latin typeface="RTWS ShangYaZhunSung G0v1" charset="-122"/>
                <a:ea typeface="RTWS ShangYaZhunSung G0v1" charset="-122"/>
                <a:cs typeface="RTWS ShangYaZhunSung G0v1" charset="-122"/>
              </a:defRPr>
            </a:lvl1pPr>
          </a:lstStyle>
          <a:p>
            <a:r>
              <a:rPr lang="en-US" altLang="zh-CN" sz="2000" dirty="0">
                <a:latin typeface="+mn-lt"/>
                <a:ea typeface="+mn-ea"/>
                <a:cs typeface="+mn-ea"/>
                <a:sym typeface="+mn-lt"/>
              </a:rPr>
              <a:t>Project member</a:t>
            </a:r>
            <a:endParaRPr lang="en-US" altLang="zh-CN" sz="2000" dirty="0"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7" name="Picture 8"/>
          <p:cNvPicPr>
            <a:picLocks noChangeAspect="1" noChangeArrowheads="1"/>
          </p:cNvPicPr>
          <p:nvPr/>
        </p:nvPicPr>
        <p:blipFill>
          <a:blip r:embed="rId1"/>
          <a:srcRect t="52" b="52"/>
          <a:stretch>
            <a:fillRect/>
          </a:stretch>
        </p:blipFill>
        <p:spPr bwMode="auto">
          <a:xfrm>
            <a:off x="6761523" y="2000511"/>
            <a:ext cx="1620000" cy="16200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2"/>
          <p:cNvPicPr>
            <a:picLocks noChangeAspect="1" noChangeArrowheads="1"/>
          </p:cNvPicPr>
          <p:nvPr/>
        </p:nvPicPr>
        <p:blipFill>
          <a:blip r:embed="rId2" cstate="screen"/>
          <a:stretch>
            <a:fillRect/>
          </a:stretch>
        </p:blipFill>
        <p:spPr bwMode="auto">
          <a:xfrm>
            <a:off x="6738313" y="4242564"/>
            <a:ext cx="1620000" cy="16200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/>
          <p:cNvPicPr>
            <a:picLocks noChangeAspect="1" noChangeArrowheads="1"/>
          </p:cNvPicPr>
          <p:nvPr/>
        </p:nvPicPr>
        <p:blipFill>
          <a:blip r:embed="rId3" cstate="screen"/>
          <a:stretch>
            <a:fillRect/>
          </a:stretch>
        </p:blipFill>
        <p:spPr bwMode="auto">
          <a:xfrm>
            <a:off x="1487919" y="4242564"/>
            <a:ext cx="1620000" cy="16200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487919" y="2000511"/>
            <a:ext cx="1620000" cy="1620000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文本框 18"/>
          <p:cNvSpPr txBox="1"/>
          <p:nvPr/>
        </p:nvSpPr>
        <p:spPr>
          <a:xfrm>
            <a:off x="3485596" y="2000511"/>
            <a:ext cx="16561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accent1"/>
                </a:solidFill>
                <a:cs typeface="+mn-ea"/>
                <a:sym typeface="+mn-lt"/>
              </a:rPr>
              <a:t>Ma </a:t>
            </a:r>
            <a:r>
              <a:rPr lang="en-US" altLang="zh-CN" sz="1600" dirty="0">
                <a:solidFill>
                  <a:schemeClr val="accent1"/>
                </a:solidFill>
                <a:cs typeface="+mn-ea"/>
                <a:sym typeface="+mn-lt"/>
              </a:rPr>
              <a:t>Hao Tian</a:t>
            </a:r>
            <a:endParaRPr lang="zh-CN" altLang="en-US" sz="1600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12" name="文本框 29"/>
          <p:cNvSpPr txBox="1"/>
          <p:nvPr/>
        </p:nvSpPr>
        <p:spPr>
          <a:xfrm>
            <a:off x="8723376" y="2000511"/>
            <a:ext cx="16561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accent1"/>
                </a:solidFill>
                <a:cs typeface="+mn-ea"/>
                <a:sym typeface="+mn-lt"/>
              </a:rPr>
              <a:t>Mao </a:t>
            </a:r>
            <a:r>
              <a:rPr lang="en-US" altLang="zh-CN" sz="1600" dirty="0">
                <a:solidFill>
                  <a:schemeClr val="accent1"/>
                </a:solidFill>
                <a:cs typeface="+mn-ea"/>
                <a:sym typeface="+mn-lt"/>
              </a:rPr>
              <a:t>Yu</a:t>
            </a:r>
            <a:endParaRPr lang="zh-CN" altLang="en-US" sz="1600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13" name="文本框 30"/>
          <p:cNvSpPr txBox="1"/>
          <p:nvPr/>
        </p:nvSpPr>
        <p:spPr>
          <a:xfrm>
            <a:off x="8723375" y="4214514"/>
            <a:ext cx="29258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accent1"/>
                </a:solidFill>
                <a:cs typeface="+mn-ea"/>
                <a:sym typeface="+mn-lt"/>
              </a:rPr>
              <a:t>Zhang </a:t>
            </a:r>
            <a:r>
              <a:rPr lang="en-US" altLang="zh-CN" sz="1600" dirty="0" err="1">
                <a:solidFill>
                  <a:schemeClr val="accent1"/>
                </a:solidFill>
                <a:cs typeface="+mn-ea"/>
                <a:sym typeface="+mn-lt"/>
              </a:rPr>
              <a:t>Shiqi</a:t>
            </a:r>
            <a:endParaRPr lang="zh-CN" altLang="en-US" sz="1600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16" name="文本框 31"/>
          <p:cNvSpPr txBox="1"/>
          <p:nvPr/>
        </p:nvSpPr>
        <p:spPr>
          <a:xfrm>
            <a:off x="3485596" y="4242564"/>
            <a:ext cx="16561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accent1"/>
                </a:solidFill>
                <a:cs typeface="+mn-ea"/>
                <a:sym typeface="+mn-lt"/>
              </a:rPr>
              <a:t>Wu </a:t>
            </a:r>
            <a:r>
              <a:rPr lang="en-US" altLang="zh-CN" sz="1600" dirty="0">
                <a:solidFill>
                  <a:schemeClr val="accent1"/>
                </a:solidFill>
                <a:cs typeface="+mn-ea"/>
                <a:sym typeface="+mn-lt"/>
              </a:rPr>
              <a:t>Wei</a:t>
            </a:r>
            <a:endParaRPr lang="zh-CN" altLang="en-US" sz="1600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17" name="文本框 8"/>
          <p:cNvSpPr txBox="1"/>
          <p:nvPr/>
        </p:nvSpPr>
        <p:spPr>
          <a:xfrm>
            <a:off x="3485596" y="2997592"/>
            <a:ext cx="2232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118010220</a:t>
            </a:r>
            <a:endParaRPr lang="zh-CN" altLang="en-US" sz="1600" dirty="0">
              <a:solidFill>
                <a:schemeClr val="bg1">
                  <a:lumMod val="8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8" name="文本框 28"/>
          <p:cNvSpPr txBox="1"/>
          <p:nvPr/>
        </p:nvSpPr>
        <p:spPr>
          <a:xfrm>
            <a:off x="8759380" y="2980401"/>
            <a:ext cx="2232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118010224</a:t>
            </a:r>
            <a:endParaRPr lang="zh-CN" altLang="en-US" sz="1600" dirty="0">
              <a:solidFill>
                <a:schemeClr val="bg1">
                  <a:lumMod val="8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9" name="文本框 32"/>
          <p:cNvSpPr txBox="1"/>
          <p:nvPr/>
        </p:nvSpPr>
        <p:spPr>
          <a:xfrm>
            <a:off x="8723376" y="5201078"/>
            <a:ext cx="2232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118010416</a:t>
            </a:r>
            <a:endParaRPr lang="zh-CN" altLang="en-US" sz="1600" dirty="0">
              <a:solidFill>
                <a:schemeClr val="bg1">
                  <a:lumMod val="8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0" name="文本框 33"/>
          <p:cNvSpPr txBox="1"/>
          <p:nvPr/>
        </p:nvSpPr>
        <p:spPr>
          <a:xfrm>
            <a:off x="3484397" y="5177879"/>
            <a:ext cx="2232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118010336</a:t>
            </a:r>
            <a:endParaRPr lang="zh-CN" altLang="en-US" sz="1600" dirty="0">
              <a:solidFill>
                <a:schemeClr val="bg1">
                  <a:lumMod val="85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24" name="直线连接符 23"/>
          <p:cNvCxnSpPr/>
          <p:nvPr/>
        </p:nvCxnSpPr>
        <p:spPr>
          <a:xfrm>
            <a:off x="3589195" y="2803647"/>
            <a:ext cx="297782" cy="0"/>
          </a:xfrm>
          <a:prstGeom prst="line">
            <a:avLst/>
          </a:prstGeom>
          <a:ln w="28575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线连接符 24"/>
          <p:cNvCxnSpPr/>
          <p:nvPr/>
        </p:nvCxnSpPr>
        <p:spPr>
          <a:xfrm>
            <a:off x="8858544" y="2803647"/>
            <a:ext cx="297782" cy="0"/>
          </a:xfrm>
          <a:prstGeom prst="line">
            <a:avLst/>
          </a:prstGeom>
          <a:ln w="28575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线连接符 25"/>
          <p:cNvCxnSpPr/>
          <p:nvPr/>
        </p:nvCxnSpPr>
        <p:spPr>
          <a:xfrm>
            <a:off x="3576316" y="5062118"/>
            <a:ext cx="297782" cy="0"/>
          </a:xfrm>
          <a:prstGeom prst="line">
            <a:avLst/>
          </a:prstGeom>
          <a:ln w="28575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线连接符 26"/>
          <p:cNvCxnSpPr/>
          <p:nvPr/>
        </p:nvCxnSpPr>
        <p:spPr>
          <a:xfrm>
            <a:off x="8845665" y="5062118"/>
            <a:ext cx="297782" cy="0"/>
          </a:xfrm>
          <a:prstGeom prst="line">
            <a:avLst/>
          </a:prstGeom>
          <a:ln w="28575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 3"/>
          <p:cNvGrpSpPr/>
          <p:nvPr/>
        </p:nvGrpSpPr>
        <p:grpSpPr>
          <a:xfrm>
            <a:off x="2684851" y="2110555"/>
            <a:ext cx="647447" cy="487797"/>
            <a:chOff x="4261255" y="1286816"/>
            <a:chExt cx="647447" cy="487797"/>
          </a:xfrm>
          <a:effectLst>
            <a:outerShdw blurRad="88900" sx="110000" sy="110000" algn="ctr" rotWithShape="0">
              <a:prstClr val="black">
                <a:alpha val="31000"/>
              </a:prstClr>
            </a:outerShdw>
          </a:effectLst>
        </p:grpSpPr>
        <p:sp>
          <p:nvSpPr>
            <p:cNvPr id="2" name="椭圆 1"/>
            <p:cNvSpPr/>
            <p:nvPr/>
          </p:nvSpPr>
          <p:spPr>
            <a:xfrm>
              <a:off x="4339093" y="1286816"/>
              <a:ext cx="487797" cy="487797"/>
            </a:xfrm>
            <a:prstGeom prst="ellipse">
              <a:avLst/>
            </a:prstGeom>
            <a:ln>
              <a:noFill/>
            </a:ln>
            <a:effectLst>
              <a:outerShdw blurRad="50800" dist="76200" dir="18900000" sx="101000" sy="101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cs typeface="+mn-ea"/>
                <a:sym typeface="+mn-lt"/>
              </a:endParaRPr>
            </a:p>
          </p:txBody>
        </p:sp>
        <p:sp>
          <p:nvSpPr>
            <p:cNvPr id="3" name="文本框 2"/>
            <p:cNvSpPr txBox="1"/>
            <p:nvPr/>
          </p:nvSpPr>
          <p:spPr>
            <a:xfrm>
              <a:off x="4261255" y="1335740"/>
              <a:ext cx="647447" cy="363154"/>
            </a:xfrm>
            <a:prstGeom prst="rect">
              <a:avLst/>
            </a:prstGeom>
            <a:noFill/>
            <a:ln>
              <a:noFill/>
            </a:ln>
            <a:effectLst>
              <a:outerShdw blurRad="266700" sx="105000" sy="105000" algn="ctr" rotWithShape="0">
                <a:prstClr val="black">
                  <a:alpha val="2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algn="ctr">
                <a:defRPr kumimoji="1"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altLang="zh-CN" sz="2400" dirty="0">
                  <a:cs typeface="+mn-ea"/>
                  <a:sym typeface="+mn-lt"/>
                </a:rPr>
                <a:t>01</a:t>
              </a:r>
              <a:endParaRPr lang="zh-CN" altLang="en-US" sz="2400" dirty="0">
                <a:cs typeface="+mn-ea"/>
                <a:sym typeface="+mn-lt"/>
              </a:endParaRPr>
            </a:p>
          </p:txBody>
        </p:sp>
      </p:grpSp>
      <p:grpSp>
        <p:nvGrpSpPr>
          <p:cNvPr id="28" name="组 27"/>
          <p:cNvGrpSpPr/>
          <p:nvPr/>
        </p:nvGrpSpPr>
        <p:grpSpPr>
          <a:xfrm>
            <a:off x="7922931" y="2052765"/>
            <a:ext cx="647447" cy="487797"/>
            <a:chOff x="4279184" y="1286816"/>
            <a:chExt cx="647447" cy="487797"/>
          </a:xfrm>
          <a:effectLst>
            <a:outerShdw blurRad="88900" sx="110000" sy="110000" algn="ctr" rotWithShape="0">
              <a:prstClr val="black">
                <a:alpha val="31000"/>
              </a:prstClr>
            </a:outerShdw>
          </a:effectLst>
        </p:grpSpPr>
        <p:sp>
          <p:nvSpPr>
            <p:cNvPr id="29" name="椭圆 28"/>
            <p:cNvSpPr/>
            <p:nvPr/>
          </p:nvSpPr>
          <p:spPr>
            <a:xfrm>
              <a:off x="4339093" y="1286816"/>
              <a:ext cx="487797" cy="487797"/>
            </a:xfrm>
            <a:prstGeom prst="ellipse">
              <a:avLst/>
            </a:prstGeom>
            <a:ln>
              <a:noFill/>
            </a:ln>
            <a:effectLst>
              <a:outerShdw blurRad="50800" dist="76200" dir="18900000" sx="101000" sy="101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cs typeface="+mn-ea"/>
                <a:sym typeface="+mn-lt"/>
              </a:endParaRP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4279184" y="1335740"/>
              <a:ext cx="647447" cy="363154"/>
            </a:xfrm>
            <a:prstGeom prst="rect">
              <a:avLst/>
            </a:prstGeom>
            <a:noFill/>
            <a:ln>
              <a:noFill/>
            </a:ln>
            <a:effectLst>
              <a:outerShdw blurRad="266700" sx="105000" sy="105000" algn="ctr" rotWithShape="0">
                <a:prstClr val="black">
                  <a:alpha val="2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algn="ctr">
                <a:defRPr kumimoji="1"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altLang="zh-CN" sz="2400" dirty="0">
                  <a:cs typeface="+mn-ea"/>
                  <a:sym typeface="+mn-lt"/>
                </a:rPr>
                <a:t>02</a:t>
              </a:r>
              <a:endParaRPr lang="zh-CN" altLang="en-US" sz="2400" dirty="0">
                <a:cs typeface="+mn-ea"/>
                <a:sym typeface="+mn-lt"/>
              </a:endParaRPr>
            </a:p>
          </p:txBody>
        </p:sp>
      </p:grpSp>
      <p:grpSp>
        <p:nvGrpSpPr>
          <p:cNvPr id="31" name="组 30"/>
          <p:cNvGrpSpPr/>
          <p:nvPr/>
        </p:nvGrpSpPr>
        <p:grpSpPr>
          <a:xfrm>
            <a:off x="2620968" y="4359409"/>
            <a:ext cx="647447" cy="487797"/>
            <a:chOff x="4279184" y="1286816"/>
            <a:chExt cx="647447" cy="487797"/>
          </a:xfrm>
          <a:effectLst>
            <a:outerShdw blurRad="88900" sx="110000" sy="110000" algn="ctr" rotWithShape="0">
              <a:prstClr val="black">
                <a:alpha val="31000"/>
              </a:prstClr>
            </a:outerShdw>
          </a:effectLst>
        </p:grpSpPr>
        <p:sp>
          <p:nvSpPr>
            <p:cNvPr id="32" name="椭圆 31"/>
            <p:cNvSpPr/>
            <p:nvPr/>
          </p:nvSpPr>
          <p:spPr>
            <a:xfrm>
              <a:off x="4339093" y="1286816"/>
              <a:ext cx="487797" cy="487797"/>
            </a:xfrm>
            <a:prstGeom prst="ellipse">
              <a:avLst/>
            </a:prstGeom>
            <a:ln>
              <a:noFill/>
            </a:ln>
            <a:effectLst>
              <a:outerShdw blurRad="50800" dist="76200" dir="18900000" sx="101000" sy="101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cs typeface="+mn-ea"/>
                <a:sym typeface="+mn-lt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4279184" y="1335740"/>
              <a:ext cx="647447" cy="363154"/>
            </a:xfrm>
            <a:prstGeom prst="rect">
              <a:avLst/>
            </a:prstGeom>
            <a:noFill/>
            <a:ln>
              <a:noFill/>
            </a:ln>
            <a:effectLst>
              <a:outerShdw blurRad="266700" sx="105000" sy="105000" algn="ctr" rotWithShape="0">
                <a:prstClr val="black">
                  <a:alpha val="2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algn="ctr">
                <a:defRPr kumimoji="1"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altLang="zh-CN" sz="2400" dirty="0">
                  <a:cs typeface="+mn-ea"/>
                  <a:sym typeface="+mn-lt"/>
                </a:rPr>
                <a:t>03</a:t>
              </a:r>
              <a:endParaRPr lang="zh-CN" altLang="en-US" sz="2400" dirty="0">
                <a:cs typeface="+mn-ea"/>
                <a:sym typeface="+mn-lt"/>
              </a:endParaRPr>
            </a:p>
          </p:txBody>
        </p:sp>
      </p:grpSp>
      <p:grpSp>
        <p:nvGrpSpPr>
          <p:cNvPr id="34" name="组 33"/>
          <p:cNvGrpSpPr/>
          <p:nvPr/>
        </p:nvGrpSpPr>
        <p:grpSpPr>
          <a:xfrm>
            <a:off x="7841119" y="4301619"/>
            <a:ext cx="647447" cy="487797"/>
            <a:chOff x="4279184" y="1286816"/>
            <a:chExt cx="647447" cy="487797"/>
          </a:xfrm>
          <a:effectLst>
            <a:outerShdw blurRad="88900" sx="110000" sy="110000" algn="ctr" rotWithShape="0">
              <a:prstClr val="black">
                <a:alpha val="31000"/>
              </a:prstClr>
            </a:outerShdw>
          </a:effectLst>
        </p:grpSpPr>
        <p:sp>
          <p:nvSpPr>
            <p:cNvPr id="35" name="椭圆 34"/>
            <p:cNvSpPr/>
            <p:nvPr/>
          </p:nvSpPr>
          <p:spPr>
            <a:xfrm>
              <a:off x="4339093" y="1286816"/>
              <a:ext cx="487797" cy="487797"/>
            </a:xfrm>
            <a:prstGeom prst="ellipse">
              <a:avLst/>
            </a:prstGeom>
            <a:ln>
              <a:noFill/>
            </a:ln>
            <a:effectLst>
              <a:outerShdw blurRad="50800" dist="76200" dir="18900000" sx="101000" sy="101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cs typeface="+mn-ea"/>
                <a:sym typeface="+mn-lt"/>
              </a:endParaRPr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4279184" y="1335740"/>
              <a:ext cx="647447" cy="363154"/>
            </a:xfrm>
            <a:prstGeom prst="rect">
              <a:avLst/>
            </a:prstGeom>
            <a:noFill/>
            <a:ln>
              <a:noFill/>
            </a:ln>
            <a:effectLst>
              <a:outerShdw blurRad="266700" sx="105000" sy="105000" algn="ctr" rotWithShape="0">
                <a:prstClr val="black">
                  <a:alpha val="2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algn="ctr">
                <a:defRPr kumimoji="1"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altLang="zh-CN" sz="2400" dirty="0">
                  <a:cs typeface="+mn-ea"/>
                  <a:sym typeface="+mn-lt"/>
                </a:rPr>
                <a:t>04</a:t>
              </a:r>
              <a:endParaRPr lang="zh-CN" altLang="en-US" sz="2400" dirty="0"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7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2" presetID="4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4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4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4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" dur="4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8" dur="400" tmFilter="0,0; .5, 1; 1, 1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1420"/>
                                </p:stCondLst>
                                <p:childTnLst>
                                  <p:par>
                                    <p:cTn id="20" presetID="2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2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4" presetID="2" presetClass="entr" presetSubtype="4" fill="hold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6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7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8" presetID="2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0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2" presetID="2" presetClass="entr" presetSubtype="4" fill="hold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34" dur="1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35" dur="1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6" presetID="2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8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0" presetID="2" presetClass="entr" presetSubtype="4" fill="hold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42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43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4" presetID="2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6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7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8" presetID="2" presetClass="entr" presetSubtype="4" fill="hold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50" dur="1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51" dur="1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2" fill="hold">
                                <p:stCondLst>
                                  <p:cond delay="1920"/>
                                </p:stCondLst>
                                <p:childTnLst>
                                  <p:par>
                                    <p:cTn id="53" presetID="1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5" dur="500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56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7" fill="hold">
                                <p:stCondLst>
                                  <p:cond delay="2420"/>
                                </p:stCondLst>
                                <p:childTnLst>
                                  <p:par>
                                    <p:cTn id="58" presetID="16" presetClass="entr" presetSubtype="2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60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1" fill="hold">
                                <p:stCondLst>
                                  <p:cond delay="2920"/>
                                </p:stCondLst>
                                <p:childTnLst>
                                  <p:par>
                                    <p:cTn id="62" presetID="2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4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5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6" fill="hold">
                                <p:stCondLst>
                                  <p:cond delay="4320"/>
                                </p:stCondLst>
                                <p:childTnLst>
                                  <p:par>
                                    <p:cTn id="67" presetID="1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9" dur="500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70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1" fill="hold">
                                <p:stCondLst>
                                  <p:cond delay="4820"/>
                                </p:stCondLst>
                                <p:childTnLst>
                                  <p:par>
                                    <p:cTn id="72" presetID="16" presetClass="entr" presetSubtype="2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74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5" fill="hold">
                                <p:stCondLst>
                                  <p:cond delay="5320"/>
                                </p:stCondLst>
                                <p:childTnLst>
                                  <p:par>
                                    <p:cTn id="76" presetID="2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8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9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0" fill="hold">
                                <p:stCondLst>
                                  <p:cond delay="6220"/>
                                </p:stCondLst>
                                <p:childTnLst>
                                  <p:par>
                                    <p:cTn id="81" presetID="1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3" dur="500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84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5" fill="hold">
                                <p:stCondLst>
                                  <p:cond delay="6720"/>
                                </p:stCondLst>
                                <p:childTnLst>
                                  <p:par>
                                    <p:cTn id="86" presetID="16" presetClass="entr" presetSubtype="2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88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9" fill="hold">
                                <p:stCondLst>
                                  <p:cond delay="7220"/>
                                </p:stCondLst>
                                <p:childTnLst>
                                  <p:par>
                                    <p:cTn id="90" presetID="2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2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3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4" fill="hold">
                                <p:stCondLst>
                                  <p:cond delay="8119"/>
                                </p:stCondLst>
                                <p:childTnLst>
                                  <p:par>
                                    <p:cTn id="95" presetID="1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7" dur="500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98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9" fill="hold">
                                <p:stCondLst>
                                  <p:cond delay="8619"/>
                                </p:stCondLst>
                                <p:childTnLst>
                                  <p:par>
                                    <p:cTn id="100" presetID="16" presetClass="entr" presetSubtype="2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102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3" fill="hold">
                                <p:stCondLst>
                                  <p:cond delay="9119"/>
                                </p:stCondLst>
                                <p:childTnLst>
                                  <p:par>
                                    <p:cTn id="104" presetID="2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0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6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7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1" grpId="0" animBg="1"/>
          <p:bldP spid="23" grpId="0"/>
          <p:bldP spid="11" grpId="0"/>
          <p:bldP spid="12" grpId="0"/>
          <p:bldP spid="13" grpId="0"/>
          <p:bldP spid="16" grpId="0"/>
          <p:bldP spid="17" grpId="0"/>
          <p:bldP spid="18" grpId="0"/>
          <p:bldP spid="19" grpId="0"/>
          <p:bldP spid="20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7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2" presetID="4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4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4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4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" dur="4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8" dur="400" tmFilter="0,0; .5, 1; 1, 1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1420"/>
                                </p:stCondLst>
                                <p:childTnLst>
                                  <p:par>
                                    <p:cTn id="20" presetID="2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2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4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6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7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8" presetID="2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0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2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4" dur="1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5" dur="1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6" presetID="2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8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0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2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3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4" presetID="2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6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7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8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0" dur="1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1" dur="1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2" fill="hold">
                                <p:stCondLst>
                                  <p:cond delay="1920"/>
                                </p:stCondLst>
                                <p:childTnLst>
                                  <p:par>
                                    <p:cTn id="53" presetID="1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5" dur="500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56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7" fill="hold">
                                <p:stCondLst>
                                  <p:cond delay="2420"/>
                                </p:stCondLst>
                                <p:childTnLst>
                                  <p:par>
                                    <p:cTn id="58" presetID="16" presetClass="entr" presetSubtype="2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60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1" fill="hold">
                                <p:stCondLst>
                                  <p:cond delay="2920"/>
                                </p:stCondLst>
                                <p:childTnLst>
                                  <p:par>
                                    <p:cTn id="62" presetID="2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4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5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6" fill="hold">
                                <p:stCondLst>
                                  <p:cond delay="4320"/>
                                </p:stCondLst>
                                <p:childTnLst>
                                  <p:par>
                                    <p:cTn id="67" presetID="1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9" dur="500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70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1" fill="hold">
                                <p:stCondLst>
                                  <p:cond delay="4820"/>
                                </p:stCondLst>
                                <p:childTnLst>
                                  <p:par>
                                    <p:cTn id="72" presetID="16" presetClass="entr" presetSubtype="2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74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5" fill="hold">
                                <p:stCondLst>
                                  <p:cond delay="5320"/>
                                </p:stCondLst>
                                <p:childTnLst>
                                  <p:par>
                                    <p:cTn id="76" presetID="2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8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9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0" fill="hold">
                                <p:stCondLst>
                                  <p:cond delay="6220"/>
                                </p:stCondLst>
                                <p:childTnLst>
                                  <p:par>
                                    <p:cTn id="81" presetID="1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3" dur="500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84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5" fill="hold">
                                <p:stCondLst>
                                  <p:cond delay="6720"/>
                                </p:stCondLst>
                                <p:childTnLst>
                                  <p:par>
                                    <p:cTn id="86" presetID="16" presetClass="entr" presetSubtype="2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88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9" fill="hold">
                                <p:stCondLst>
                                  <p:cond delay="7220"/>
                                </p:stCondLst>
                                <p:childTnLst>
                                  <p:par>
                                    <p:cTn id="90" presetID="2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2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3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4" fill="hold">
                                <p:stCondLst>
                                  <p:cond delay="8119"/>
                                </p:stCondLst>
                                <p:childTnLst>
                                  <p:par>
                                    <p:cTn id="95" presetID="1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7" dur="500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98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9" fill="hold">
                                <p:stCondLst>
                                  <p:cond delay="8619"/>
                                </p:stCondLst>
                                <p:childTnLst>
                                  <p:par>
                                    <p:cTn id="100" presetID="16" presetClass="entr" presetSubtype="2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102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3" fill="hold">
                                <p:stCondLst>
                                  <p:cond delay="9119"/>
                                </p:stCondLst>
                                <p:childTnLst>
                                  <p:par>
                                    <p:cTn id="104" presetID="2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0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6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7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1" grpId="0" animBg="1"/>
          <p:bldP spid="23" grpId="0"/>
          <p:bldP spid="11" grpId="0"/>
          <p:bldP spid="12" grpId="0"/>
          <p:bldP spid="13" grpId="0"/>
          <p:bldP spid="16" grpId="0"/>
          <p:bldP spid="17" grpId="0"/>
          <p:bldP spid="18" grpId="0"/>
          <p:bldP spid="19" grpId="0"/>
          <p:bldP spid="20" grpId="0"/>
        </p:bldLst>
      </p:timing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7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-574431" y="316523"/>
            <a:ext cx="351693" cy="328246"/>
          </a:xfrm>
          <a:prstGeom prst="rect">
            <a:avLst/>
          </a:prstGeom>
          <a:solidFill>
            <a:srgbClr val="27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-574431" y="808892"/>
            <a:ext cx="351693" cy="328246"/>
          </a:xfrm>
          <a:prstGeom prst="rect">
            <a:avLst/>
          </a:prstGeom>
          <a:solidFill>
            <a:srgbClr val="C7A1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1864360" y="1137138"/>
            <a:ext cx="8463280" cy="4540246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272727">
                  <a:alpha val="0"/>
                </a:srgbClr>
              </a:gs>
              <a:gs pos="100000">
                <a:srgbClr val="272727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cs typeface="+mn-ea"/>
              <a:sym typeface="+mn-lt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7297615" y="316523"/>
            <a:ext cx="4894385" cy="328246"/>
          </a:xfrm>
          <a:prstGeom prst="rect">
            <a:avLst/>
          </a:prstGeom>
          <a:solidFill>
            <a:srgbClr val="D4AA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15" name="TextBox 42"/>
          <p:cNvSpPr txBox="1"/>
          <p:nvPr/>
        </p:nvSpPr>
        <p:spPr>
          <a:xfrm>
            <a:off x="7504079" y="354578"/>
            <a:ext cx="44809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200" dirty="0">
                <a:solidFill>
                  <a:schemeClr val="bg1"/>
                </a:solidFill>
                <a:cs typeface="+mn-ea"/>
                <a:sym typeface="+mn-lt"/>
              </a:rPr>
              <a:t>THEBUSENESSPLAN</a:t>
            </a:r>
            <a:endParaRPr lang="zh-CN" altLang="zh-CN" sz="12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254868" y="2684101"/>
            <a:ext cx="295869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200" dirty="0">
                <a:solidFill>
                  <a:schemeClr val="accent2"/>
                </a:solidFill>
                <a:effectLst>
                  <a:outerShdw blurRad="63500" sx="102000" sy="102000" algn="ctr" rotWithShape="0">
                    <a:prstClr val="black">
                      <a:alpha val="29000"/>
                    </a:prstClr>
                  </a:outerShdw>
                </a:effectLst>
                <a:cs typeface="+mn-ea"/>
                <a:sym typeface="+mn-lt"/>
              </a:rPr>
              <a:t>PART</a:t>
            </a:r>
            <a:r>
              <a:rPr kumimoji="1" lang="zh-CN" altLang="en-US" sz="4400" dirty="0">
                <a:solidFill>
                  <a:schemeClr val="accent2"/>
                </a:solidFill>
                <a:effectLst>
                  <a:outerShdw blurRad="63500" sx="102000" sy="102000" algn="ctr" rotWithShape="0">
                    <a:prstClr val="black">
                      <a:alpha val="29000"/>
                    </a:prstClr>
                  </a:outerShdw>
                </a:effectLst>
                <a:cs typeface="+mn-ea"/>
                <a:sym typeface="+mn-lt"/>
              </a:rPr>
              <a:t>  </a:t>
            </a:r>
            <a:r>
              <a:rPr kumimoji="1" lang="en-US" altLang="zh-CN" sz="9600" dirty="0">
                <a:solidFill>
                  <a:schemeClr val="accent2"/>
                </a:solidFill>
                <a:effectLst>
                  <a:outerShdw blurRad="63500" sx="102000" sy="102000" algn="ctr" rotWithShape="0">
                    <a:prstClr val="black">
                      <a:alpha val="29000"/>
                    </a:prstClr>
                  </a:outerShdw>
                </a:effectLst>
                <a:cs typeface="+mn-ea"/>
                <a:sym typeface="+mn-lt"/>
              </a:rPr>
              <a:t>05</a:t>
            </a:r>
            <a:endParaRPr kumimoji="1" lang="zh-CN" altLang="en-US" sz="9600" dirty="0">
              <a:solidFill>
                <a:schemeClr val="accent2"/>
              </a:solidFill>
              <a:effectLst>
                <a:outerShdw blurRad="63500" sx="102000" sy="102000" algn="ctr" rotWithShape="0">
                  <a:prstClr val="black">
                    <a:alpha val="29000"/>
                  </a:prst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4" name="三角形 3"/>
          <p:cNvSpPr/>
          <p:nvPr/>
        </p:nvSpPr>
        <p:spPr>
          <a:xfrm rot="5400000">
            <a:off x="2962669" y="2923748"/>
            <a:ext cx="260587" cy="474462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35" name="任意形状 34"/>
          <p:cNvSpPr/>
          <p:nvPr/>
        </p:nvSpPr>
        <p:spPr>
          <a:xfrm>
            <a:off x="1864360" y="2285452"/>
            <a:ext cx="1518169" cy="2366959"/>
          </a:xfrm>
          <a:custGeom>
            <a:avLst/>
            <a:gdLst>
              <a:gd name="connsiteX0" fmla="*/ 2002972 w 2017486"/>
              <a:gd name="connsiteY0" fmla="*/ 493486 h 4020457"/>
              <a:gd name="connsiteX1" fmla="*/ 2002972 w 2017486"/>
              <a:gd name="connsiteY1" fmla="*/ 0 h 4020457"/>
              <a:gd name="connsiteX2" fmla="*/ 0 w 2017486"/>
              <a:gd name="connsiteY2" fmla="*/ 0 h 4020457"/>
              <a:gd name="connsiteX3" fmla="*/ 0 w 2017486"/>
              <a:gd name="connsiteY3" fmla="*/ 4020457 h 4020457"/>
              <a:gd name="connsiteX4" fmla="*/ 2017486 w 2017486"/>
              <a:gd name="connsiteY4" fmla="*/ 4020457 h 4020457"/>
              <a:gd name="connsiteX5" fmla="*/ 2017486 w 2017486"/>
              <a:gd name="connsiteY5" fmla="*/ 3657600 h 4020457"/>
              <a:gd name="connsiteX0-1" fmla="*/ 2002972 w 2023957"/>
              <a:gd name="connsiteY0-2" fmla="*/ 493486 h 4020457"/>
              <a:gd name="connsiteX1-3" fmla="*/ 2002972 w 2023957"/>
              <a:gd name="connsiteY1-4" fmla="*/ 0 h 4020457"/>
              <a:gd name="connsiteX2-5" fmla="*/ 0 w 2023957"/>
              <a:gd name="connsiteY2-6" fmla="*/ 0 h 4020457"/>
              <a:gd name="connsiteX3-7" fmla="*/ 0 w 2023957"/>
              <a:gd name="connsiteY3-8" fmla="*/ 4020457 h 4020457"/>
              <a:gd name="connsiteX4-9" fmla="*/ 2017486 w 2023957"/>
              <a:gd name="connsiteY4-10" fmla="*/ 4020457 h 4020457"/>
              <a:gd name="connsiteX5-11" fmla="*/ 2023957 w 2023957"/>
              <a:gd name="connsiteY5-12" fmla="*/ 3485213 h 402045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023957" h="4020457">
                <a:moveTo>
                  <a:pt x="2002972" y="493486"/>
                </a:moveTo>
                <a:lnTo>
                  <a:pt x="2002972" y="0"/>
                </a:lnTo>
                <a:lnTo>
                  <a:pt x="0" y="0"/>
                </a:lnTo>
                <a:lnTo>
                  <a:pt x="0" y="4020457"/>
                </a:lnTo>
                <a:lnTo>
                  <a:pt x="2017486" y="4020457"/>
                </a:lnTo>
                <a:lnTo>
                  <a:pt x="2023957" y="3485213"/>
                </a:lnTo>
              </a:path>
            </a:pathLst>
          </a:custGeom>
          <a:noFill/>
          <a:ln w="28575">
            <a:solidFill>
              <a:srgbClr val="D4AA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37" name="文本框 33"/>
          <p:cNvSpPr txBox="1"/>
          <p:nvPr/>
        </p:nvSpPr>
        <p:spPr>
          <a:xfrm>
            <a:off x="5814426" y="2517732"/>
            <a:ext cx="4105216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3600" b="1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sz="11500" dirty="0">
                <a:solidFill>
                  <a:schemeClr val="accent2"/>
                </a:solidFill>
                <a:latin typeface="+mn-lt"/>
                <a:ea typeface="+mn-ea"/>
                <a:cs typeface="+mn-ea"/>
                <a:sym typeface="+mn-lt"/>
              </a:rPr>
              <a:t>Q&amp;A</a:t>
            </a:r>
            <a:endParaRPr lang="zh-CN" altLang="zh-CN" sz="11500" dirty="0">
              <a:solidFill>
                <a:schemeClr val="accent2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86716" y="218431"/>
            <a:ext cx="29429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b="1" dirty="0">
                <a:solidFill>
                  <a:srgbClr val="D4AA39"/>
                </a:solidFill>
                <a:latin typeface="Arial Black" panose="020B0A04020102020204" pitchFamily="34" charset="0"/>
                <a:cs typeface="+mn-ea"/>
                <a:sym typeface="+mn-lt"/>
              </a:rPr>
              <a:t>Miner</a:t>
            </a:r>
            <a:r>
              <a:rPr kumimoji="1" lang="en-US" altLang="zh-CN" sz="2400" b="1" spc="-300" dirty="0">
                <a:solidFill>
                  <a:srgbClr val="D4AA39"/>
                </a:solidFill>
                <a:latin typeface="Arial Black" panose="020B0A04020102020204" pitchFamily="34" charset="0"/>
                <a:cs typeface="+mn-ea"/>
                <a:sym typeface="+mn-lt"/>
              </a:rPr>
              <a:t>’</a:t>
            </a:r>
            <a:r>
              <a:rPr kumimoji="1" lang="en-US" altLang="zh-CN" sz="2800" b="1" dirty="0">
                <a:solidFill>
                  <a:srgbClr val="D4AA39"/>
                </a:solidFill>
                <a:latin typeface="Arial Black" panose="020B0A04020102020204" pitchFamily="34" charset="0"/>
                <a:cs typeface="+mn-ea"/>
                <a:sym typeface="+mn-lt"/>
              </a:rPr>
              <a:t>s Coffee</a:t>
            </a:r>
            <a:endParaRPr kumimoji="1" lang="en-US" altLang="zh-CN" sz="2800" b="1" dirty="0">
              <a:solidFill>
                <a:srgbClr val="D4AA39"/>
              </a:solidFill>
              <a:latin typeface="Arial Black" panose="020B0A04020102020204" pitchFamily="34" charset="0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3" dur="3000" fill="hold"/>
                                        <p:tgtEl>
                                          <p:spTgt spid="2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000"/>
                            </p:stCondLst>
                            <p:childTnLst>
                              <p:par>
                                <p:cTn id="15" presetID="17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500"/>
                            </p:stCondLst>
                            <p:childTnLst>
                              <p:par>
                                <p:cTn id="22" presetID="2" presetClass="entr" presetSubtype="8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500"/>
                            </p:stCondLst>
                            <p:childTnLst>
                              <p:par>
                                <p:cTn id="27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500"/>
                            </p:stCondLst>
                            <p:childTnLst>
                              <p:par>
                                <p:cTn id="3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6699"/>
                            </p:stCondLst>
                            <p:childTnLst>
                              <p:par>
                                <p:cTn id="38" presetID="27" presetClass="emph" presetSubtype="0" fill="remove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39" dur="500" autoRev="1" fill="remove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40" dur="500" autoRev="1" fill="remove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41" dur="500" autoRev="1" fill="remove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2" dur="500" autoRev="1" fill="remove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/>
      <p:bldP spid="3" grpId="0"/>
      <p:bldP spid="4" grpId="0" animBg="1"/>
      <p:bldP spid="35" grpId="0" animBg="1"/>
      <p:bldP spid="37" grpId="0"/>
      <p:bldP spid="37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7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-574431" y="316523"/>
            <a:ext cx="351693" cy="328246"/>
          </a:xfrm>
          <a:prstGeom prst="rect">
            <a:avLst/>
          </a:prstGeom>
          <a:solidFill>
            <a:srgbClr val="27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-574431" y="808892"/>
            <a:ext cx="351693" cy="328246"/>
          </a:xfrm>
          <a:prstGeom prst="rect">
            <a:avLst/>
          </a:prstGeom>
          <a:solidFill>
            <a:srgbClr val="C7A1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1864360" y="1137138"/>
            <a:ext cx="8463280" cy="4540246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272727">
                  <a:alpha val="0"/>
                </a:srgbClr>
              </a:gs>
              <a:gs pos="100000">
                <a:srgbClr val="272727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cs typeface="+mn-ea"/>
              <a:sym typeface="+mn-lt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91308" y="427892"/>
            <a:ext cx="26627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600" dirty="0">
                <a:solidFill>
                  <a:schemeClr val="accent3"/>
                </a:solidFill>
                <a:cs typeface="+mn-ea"/>
                <a:sym typeface="+mn-lt"/>
              </a:rPr>
              <a:t>CONTENTS</a:t>
            </a:r>
            <a:endParaRPr kumimoji="1" lang="zh-CN" altLang="en-US" sz="3600" dirty="0">
              <a:solidFill>
                <a:schemeClr val="accent3"/>
              </a:solidFill>
              <a:cs typeface="+mn-ea"/>
              <a:sym typeface="+mn-lt"/>
            </a:endParaRPr>
          </a:p>
        </p:txBody>
      </p:sp>
      <p:cxnSp>
        <p:nvCxnSpPr>
          <p:cNvPr id="18" name="直线连接符 17"/>
          <p:cNvCxnSpPr/>
          <p:nvPr/>
        </p:nvCxnSpPr>
        <p:spPr>
          <a:xfrm>
            <a:off x="3369212" y="4970876"/>
            <a:ext cx="1527896" cy="0"/>
          </a:xfrm>
          <a:prstGeom prst="line">
            <a:avLst/>
          </a:prstGeom>
          <a:ln w="28575" cap="rnd">
            <a:solidFill>
              <a:srgbClr val="D4AA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线连接符 20"/>
          <p:cNvCxnSpPr/>
          <p:nvPr/>
        </p:nvCxnSpPr>
        <p:spPr>
          <a:xfrm>
            <a:off x="5832378" y="3786846"/>
            <a:ext cx="1527896" cy="0"/>
          </a:xfrm>
          <a:prstGeom prst="line">
            <a:avLst/>
          </a:prstGeom>
          <a:ln w="28575" cap="rnd">
            <a:solidFill>
              <a:srgbClr val="D4AA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线连接符 21"/>
          <p:cNvCxnSpPr/>
          <p:nvPr/>
        </p:nvCxnSpPr>
        <p:spPr>
          <a:xfrm>
            <a:off x="8046392" y="4695385"/>
            <a:ext cx="1527896" cy="0"/>
          </a:xfrm>
          <a:prstGeom prst="line">
            <a:avLst/>
          </a:prstGeom>
          <a:ln w="28575" cap="rnd">
            <a:solidFill>
              <a:srgbClr val="D4AA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线连接符 22"/>
          <p:cNvCxnSpPr/>
          <p:nvPr/>
        </p:nvCxnSpPr>
        <p:spPr>
          <a:xfrm>
            <a:off x="8314055" y="2737485"/>
            <a:ext cx="3188335" cy="0"/>
          </a:xfrm>
          <a:prstGeom prst="line">
            <a:avLst/>
          </a:prstGeom>
          <a:ln w="28575" cap="rnd">
            <a:solidFill>
              <a:srgbClr val="D4AA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线连接符 23"/>
          <p:cNvCxnSpPr/>
          <p:nvPr/>
        </p:nvCxnSpPr>
        <p:spPr>
          <a:xfrm>
            <a:off x="1104783" y="3241726"/>
            <a:ext cx="1527896" cy="0"/>
          </a:xfrm>
          <a:prstGeom prst="line">
            <a:avLst/>
          </a:prstGeom>
          <a:ln w="28575" cap="rnd">
            <a:solidFill>
              <a:srgbClr val="D4AA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33"/>
          <p:cNvSpPr txBox="1"/>
          <p:nvPr/>
        </p:nvSpPr>
        <p:spPr>
          <a:xfrm>
            <a:off x="1036079" y="2756763"/>
            <a:ext cx="2204912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accent1"/>
                </a:solidFill>
                <a:effectLst>
                  <a:outerShdw blurRad="50800" dist="76200" dir="18900000" algn="bl" rotWithShape="0">
                    <a:prstClr val="black">
                      <a:alpha val="40000"/>
                    </a:prstClr>
                  </a:outerShdw>
                </a:effectLst>
                <a:cs typeface="+mn-ea"/>
                <a:sym typeface="+mn-lt"/>
              </a:rPr>
              <a:t>Background</a:t>
            </a:r>
            <a:endParaRPr lang="en-US" altLang="zh-CN" sz="2400" b="1" dirty="0">
              <a:solidFill>
                <a:schemeClr val="accent1"/>
              </a:solidFill>
              <a:effectLst>
                <a:outerShdw blurRad="50800" dist="76200" dir="18900000" algn="bl" rotWithShape="0">
                  <a:prstClr val="black">
                    <a:alpha val="40000"/>
                  </a:prst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27" name="文本框 33"/>
          <p:cNvSpPr txBox="1"/>
          <p:nvPr/>
        </p:nvSpPr>
        <p:spPr>
          <a:xfrm>
            <a:off x="3426313" y="4478494"/>
            <a:ext cx="17054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8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sz="2400" dirty="0">
                <a:solidFill>
                  <a:schemeClr val="accent1"/>
                </a:solidFill>
                <a:effectLst>
                  <a:outerShdw blurRad="50800" dist="76200" dir="18900000" algn="b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Structure</a:t>
            </a:r>
            <a:endParaRPr lang="en-US" altLang="zh-CN" sz="2400" dirty="0">
              <a:solidFill>
                <a:schemeClr val="accent1"/>
              </a:solidFill>
              <a:effectLst>
                <a:outerShdw blurRad="50800" dist="76200" dir="18900000" algn="bl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8" name="文本框 33"/>
          <p:cNvSpPr txBox="1"/>
          <p:nvPr/>
        </p:nvSpPr>
        <p:spPr>
          <a:xfrm>
            <a:off x="5715291" y="3295224"/>
            <a:ext cx="2204912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8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sz="2400" dirty="0">
                <a:solidFill>
                  <a:schemeClr val="accent1"/>
                </a:solidFill>
                <a:effectLst>
                  <a:outerShdw blurRad="50800" dist="76200" dir="18900000" algn="b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Testing</a:t>
            </a:r>
            <a:endParaRPr lang="en-US" altLang="zh-CN" sz="2400" dirty="0">
              <a:solidFill>
                <a:schemeClr val="accent1"/>
              </a:solidFill>
              <a:effectLst>
                <a:outerShdw blurRad="50800" dist="76200" dir="18900000" algn="bl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9" name="文本框 33"/>
          <p:cNvSpPr txBox="1"/>
          <p:nvPr/>
        </p:nvSpPr>
        <p:spPr>
          <a:xfrm>
            <a:off x="8314055" y="2251075"/>
            <a:ext cx="374586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8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sz="2400" dirty="0" err="1">
                <a:solidFill>
                  <a:schemeClr val="accent1"/>
                </a:solidFill>
                <a:effectLst>
                  <a:outerShdw blurRad="50800" dist="76200" dir="18900000" algn="b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Appendix&amp;References</a:t>
            </a:r>
            <a:endParaRPr lang="en-US" altLang="zh-CN" sz="2400" dirty="0">
              <a:solidFill>
                <a:schemeClr val="accent1"/>
              </a:solidFill>
              <a:effectLst>
                <a:outerShdw blurRad="50800" dist="76200" dir="18900000" algn="bl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0" name="文本框 33"/>
          <p:cNvSpPr txBox="1"/>
          <p:nvPr/>
        </p:nvSpPr>
        <p:spPr>
          <a:xfrm>
            <a:off x="8106938" y="4144708"/>
            <a:ext cx="1747986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8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sz="2400" dirty="0">
                <a:solidFill>
                  <a:schemeClr val="accent1"/>
                </a:solidFill>
                <a:effectLst>
                  <a:outerShdw blurRad="50800" dist="76200" dir="18900000" algn="b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Demo</a:t>
            </a:r>
            <a:endParaRPr lang="en-US" altLang="zh-CN" sz="2400" dirty="0">
              <a:solidFill>
                <a:schemeClr val="accent1"/>
              </a:solidFill>
              <a:effectLst>
                <a:outerShdw blurRad="50800" dist="76200" dir="18900000" algn="bl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7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450"/>
                            </p:stCondLst>
                            <p:childTnLst>
                              <p:par>
                                <p:cTn id="16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950"/>
                            </p:stCondLst>
                            <p:childTnLst>
                              <p:par>
                                <p:cTn id="20" presetID="17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849"/>
                            </p:stCondLst>
                            <p:childTnLst>
                              <p:par>
                                <p:cTn id="27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349"/>
                            </p:stCondLst>
                            <p:childTnLst>
                              <p:par>
                                <p:cTn id="31" presetID="17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149"/>
                            </p:stCondLst>
                            <p:childTnLst>
                              <p:par>
                                <p:cTn id="38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649"/>
                            </p:stCondLst>
                            <p:childTnLst>
                              <p:par>
                                <p:cTn id="42" presetID="17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299"/>
                            </p:stCondLst>
                            <p:childTnLst>
                              <p:par>
                                <p:cTn id="4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7" presetClass="entr" presetSubtype="4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  <p:bldP spid="28" grpId="0"/>
      <p:bldP spid="29" grpId="0"/>
      <p:bldP spid="3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7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-574431" y="316523"/>
            <a:ext cx="351693" cy="328246"/>
          </a:xfrm>
          <a:prstGeom prst="rect">
            <a:avLst/>
          </a:prstGeom>
          <a:solidFill>
            <a:srgbClr val="27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-574431" y="808892"/>
            <a:ext cx="351693" cy="328246"/>
          </a:xfrm>
          <a:prstGeom prst="rect">
            <a:avLst/>
          </a:prstGeom>
          <a:solidFill>
            <a:srgbClr val="C7A1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1864360" y="1137138"/>
            <a:ext cx="8463280" cy="4540246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222885" y="-2159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272727">
                  <a:alpha val="0"/>
                </a:srgbClr>
              </a:gs>
              <a:gs pos="100000">
                <a:srgbClr val="272727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254868" y="2684101"/>
            <a:ext cx="295869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200" dirty="0">
                <a:solidFill>
                  <a:schemeClr val="accent2"/>
                </a:solidFill>
                <a:effectLst>
                  <a:outerShdw blurRad="63500" sx="102000" sy="102000" algn="ctr" rotWithShape="0">
                    <a:prstClr val="black">
                      <a:alpha val="29000"/>
                    </a:prstClr>
                  </a:outerShdw>
                </a:effectLst>
                <a:cs typeface="+mn-ea"/>
                <a:sym typeface="+mn-lt"/>
              </a:rPr>
              <a:t>PART</a:t>
            </a:r>
            <a:r>
              <a:rPr kumimoji="1" lang="zh-CN" altLang="en-US" sz="4400" dirty="0">
                <a:solidFill>
                  <a:schemeClr val="accent2"/>
                </a:solidFill>
                <a:effectLst>
                  <a:outerShdw blurRad="63500" sx="102000" sy="102000" algn="ctr" rotWithShape="0">
                    <a:prstClr val="black">
                      <a:alpha val="29000"/>
                    </a:prstClr>
                  </a:outerShdw>
                </a:effectLst>
                <a:cs typeface="+mn-ea"/>
                <a:sym typeface="+mn-lt"/>
              </a:rPr>
              <a:t>  </a:t>
            </a:r>
            <a:r>
              <a:rPr kumimoji="1" lang="en-US" altLang="zh-CN" sz="9600" dirty="0">
                <a:solidFill>
                  <a:schemeClr val="accent2"/>
                </a:solidFill>
                <a:effectLst>
                  <a:outerShdw blurRad="63500" sx="102000" sy="102000" algn="ctr" rotWithShape="0">
                    <a:prstClr val="black">
                      <a:alpha val="29000"/>
                    </a:prstClr>
                  </a:outerShdw>
                </a:effectLst>
                <a:cs typeface="+mn-ea"/>
                <a:sym typeface="+mn-lt"/>
              </a:rPr>
              <a:t>01</a:t>
            </a:r>
            <a:endParaRPr kumimoji="1" lang="zh-CN" altLang="en-US" sz="9600" dirty="0">
              <a:solidFill>
                <a:schemeClr val="accent2"/>
              </a:solidFill>
              <a:effectLst>
                <a:outerShdw blurRad="63500" sx="102000" sy="102000" algn="ctr" rotWithShape="0">
                  <a:prstClr val="black">
                    <a:alpha val="29000"/>
                  </a:prst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4" name="三角形 3"/>
          <p:cNvSpPr/>
          <p:nvPr/>
        </p:nvSpPr>
        <p:spPr>
          <a:xfrm rot="5400000">
            <a:off x="2962669" y="2923748"/>
            <a:ext cx="260587" cy="474462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35" name="任意形状 34"/>
          <p:cNvSpPr/>
          <p:nvPr/>
        </p:nvSpPr>
        <p:spPr>
          <a:xfrm>
            <a:off x="1864360" y="2285452"/>
            <a:ext cx="1518169" cy="2366959"/>
          </a:xfrm>
          <a:custGeom>
            <a:avLst/>
            <a:gdLst>
              <a:gd name="connsiteX0" fmla="*/ 2002972 w 2017486"/>
              <a:gd name="connsiteY0" fmla="*/ 493486 h 4020457"/>
              <a:gd name="connsiteX1" fmla="*/ 2002972 w 2017486"/>
              <a:gd name="connsiteY1" fmla="*/ 0 h 4020457"/>
              <a:gd name="connsiteX2" fmla="*/ 0 w 2017486"/>
              <a:gd name="connsiteY2" fmla="*/ 0 h 4020457"/>
              <a:gd name="connsiteX3" fmla="*/ 0 w 2017486"/>
              <a:gd name="connsiteY3" fmla="*/ 4020457 h 4020457"/>
              <a:gd name="connsiteX4" fmla="*/ 2017486 w 2017486"/>
              <a:gd name="connsiteY4" fmla="*/ 4020457 h 4020457"/>
              <a:gd name="connsiteX5" fmla="*/ 2017486 w 2017486"/>
              <a:gd name="connsiteY5" fmla="*/ 3657600 h 4020457"/>
              <a:gd name="connsiteX0-1" fmla="*/ 2002972 w 2023957"/>
              <a:gd name="connsiteY0-2" fmla="*/ 493486 h 4020457"/>
              <a:gd name="connsiteX1-3" fmla="*/ 2002972 w 2023957"/>
              <a:gd name="connsiteY1-4" fmla="*/ 0 h 4020457"/>
              <a:gd name="connsiteX2-5" fmla="*/ 0 w 2023957"/>
              <a:gd name="connsiteY2-6" fmla="*/ 0 h 4020457"/>
              <a:gd name="connsiteX3-7" fmla="*/ 0 w 2023957"/>
              <a:gd name="connsiteY3-8" fmla="*/ 4020457 h 4020457"/>
              <a:gd name="connsiteX4-9" fmla="*/ 2017486 w 2023957"/>
              <a:gd name="connsiteY4-10" fmla="*/ 4020457 h 4020457"/>
              <a:gd name="connsiteX5-11" fmla="*/ 2023957 w 2023957"/>
              <a:gd name="connsiteY5-12" fmla="*/ 3485213 h 402045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023957" h="4020457">
                <a:moveTo>
                  <a:pt x="2002972" y="493486"/>
                </a:moveTo>
                <a:lnTo>
                  <a:pt x="2002972" y="0"/>
                </a:lnTo>
                <a:lnTo>
                  <a:pt x="0" y="0"/>
                </a:lnTo>
                <a:lnTo>
                  <a:pt x="0" y="4020457"/>
                </a:lnTo>
                <a:lnTo>
                  <a:pt x="2017486" y="4020457"/>
                </a:lnTo>
                <a:lnTo>
                  <a:pt x="2023957" y="3485213"/>
                </a:lnTo>
              </a:path>
            </a:pathLst>
          </a:custGeom>
          <a:noFill/>
          <a:ln w="28575">
            <a:solidFill>
              <a:srgbClr val="D4AA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386716" y="218431"/>
            <a:ext cx="29429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b="1" dirty="0">
                <a:solidFill>
                  <a:srgbClr val="D4AA39"/>
                </a:solidFill>
                <a:latin typeface="Arial Black" panose="020B0A04020102020204" pitchFamily="34" charset="0"/>
                <a:cs typeface="+mn-ea"/>
                <a:sym typeface="+mn-lt"/>
              </a:rPr>
              <a:t>Miner</a:t>
            </a:r>
            <a:r>
              <a:rPr kumimoji="1" lang="en-US" altLang="zh-CN" sz="2400" b="1" spc="-300" dirty="0">
                <a:solidFill>
                  <a:srgbClr val="D4AA39"/>
                </a:solidFill>
                <a:latin typeface="Arial Black" panose="020B0A04020102020204" pitchFamily="34" charset="0"/>
                <a:cs typeface="+mn-ea"/>
                <a:sym typeface="+mn-lt"/>
              </a:rPr>
              <a:t>’</a:t>
            </a:r>
            <a:r>
              <a:rPr kumimoji="1" lang="en-US" altLang="zh-CN" sz="2800" b="1" dirty="0">
                <a:solidFill>
                  <a:srgbClr val="D4AA39"/>
                </a:solidFill>
                <a:latin typeface="Arial Black" panose="020B0A04020102020204" pitchFamily="34" charset="0"/>
                <a:cs typeface="+mn-ea"/>
                <a:sym typeface="+mn-lt"/>
              </a:rPr>
              <a:t>s Coffee</a:t>
            </a:r>
            <a:endParaRPr kumimoji="1" lang="en-US" altLang="zh-CN" sz="2800" b="1" dirty="0">
              <a:solidFill>
                <a:srgbClr val="D4AA39"/>
              </a:solidFill>
              <a:latin typeface="Arial Black" panose="020B0A04020102020204" pitchFamily="34" charset="0"/>
              <a:cs typeface="+mn-ea"/>
              <a:sym typeface="+mn-lt"/>
            </a:endParaRPr>
          </a:p>
        </p:txBody>
      </p:sp>
      <p:sp>
        <p:nvSpPr>
          <p:cNvPr id="37" name="文本框 33"/>
          <p:cNvSpPr txBox="1"/>
          <p:nvPr/>
        </p:nvSpPr>
        <p:spPr>
          <a:xfrm>
            <a:off x="5476875" y="2275840"/>
            <a:ext cx="5121910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3600" b="1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sz="6000" dirty="0" err="1">
                <a:solidFill>
                  <a:schemeClr val="accent2"/>
                </a:solidFill>
                <a:latin typeface="+mn-lt"/>
                <a:ea typeface="+mn-ea"/>
                <a:cs typeface="+mn-ea"/>
                <a:sym typeface="+mn-lt"/>
              </a:rPr>
              <a:t>BackgroundProblem</a:t>
            </a:r>
            <a:endParaRPr lang="en-US" altLang="zh-CN" sz="6000" dirty="0">
              <a:solidFill>
                <a:schemeClr val="accent2"/>
              </a:solidFill>
              <a:latin typeface="+mn-lt"/>
              <a:ea typeface="+mn-ea"/>
              <a:cs typeface="+mn-ea"/>
              <a:sym typeface="+mn-lt"/>
            </a:endParaRPr>
          </a:p>
          <a:p>
            <a:r>
              <a:rPr lang="en-US" altLang="zh-CN" sz="6000" dirty="0">
                <a:solidFill>
                  <a:schemeClr val="accent2"/>
                </a:solidFill>
                <a:latin typeface="+mn-lt"/>
                <a:ea typeface="+mn-ea"/>
                <a:cs typeface="+mn-ea"/>
                <a:sym typeface="+mn-lt"/>
              </a:rPr>
              <a:t>Solution</a:t>
            </a:r>
            <a:endParaRPr lang="en-US" altLang="zh-CN" sz="6000" dirty="0">
              <a:solidFill>
                <a:schemeClr val="accent2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7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l="1423" r="1423"/>
          <a:stretch>
            <a:fillRect/>
          </a:stretch>
        </p:blipFill>
        <p:spPr>
          <a:xfrm>
            <a:off x="5455285" y="1337310"/>
            <a:ext cx="6736715" cy="4621530"/>
          </a:xfrm>
          <a:prstGeom prst="rect">
            <a:avLst/>
          </a:prstGeom>
        </p:spPr>
      </p:pic>
      <p:sp>
        <p:nvSpPr>
          <p:cNvPr id="21" name="任意形状 20"/>
          <p:cNvSpPr/>
          <p:nvPr/>
        </p:nvSpPr>
        <p:spPr>
          <a:xfrm>
            <a:off x="370411" y="245195"/>
            <a:ext cx="325048" cy="689559"/>
          </a:xfrm>
          <a:custGeom>
            <a:avLst/>
            <a:gdLst>
              <a:gd name="connsiteX0" fmla="*/ 2002972 w 2017486"/>
              <a:gd name="connsiteY0" fmla="*/ 493486 h 4020457"/>
              <a:gd name="connsiteX1" fmla="*/ 2002972 w 2017486"/>
              <a:gd name="connsiteY1" fmla="*/ 0 h 4020457"/>
              <a:gd name="connsiteX2" fmla="*/ 0 w 2017486"/>
              <a:gd name="connsiteY2" fmla="*/ 0 h 4020457"/>
              <a:gd name="connsiteX3" fmla="*/ 0 w 2017486"/>
              <a:gd name="connsiteY3" fmla="*/ 4020457 h 4020457"/>
              <a:gd name="connsiteX4" fmla="*/ 2017486 w 2017486"/>
              <a:gd name="connsiteY4" fmla="*/ 4020457 h 4020457"/>
              <a:gd name="connsiteX5" fmla="*/ 2017486 w 2017486"/>
              <a:gd name="connsiteY5" fmla="*/ 3657600 h 4020457"/>
              <a:gd name="connsiteX0-1" fmla="*/ 2002972 w 2023957"/>
              <a:gd name="connsiteY0-2" fmla="*/ 493486 h 4020457"/>
              <a:gd name="connsiteX1-3" fmla="*/ 2002972 w 2023957"/>
              <a:gd name="connsiteY1-4" fmla="*/ 0 h 4020457"/>
              <a:gd name="connsiteX2-5" fmla="*/ 0 w 2023957"/>
              <a:gd name="connsiteY2-6" fmla="*/ 0 h 4020457"/>
              <a:gd name="connsiteX3-7" fmla="*/ 0 w 2023957"/>
              <a:gd name="connsiteY3-8" fmla="*/ 4020457 h 4020457"/>
              <a:gd name="connsiteX4-9" fmla="*/ 2017486 w 2023957"/>
              <a:gd name="connsiteY4-10" fmla="*/ 4020457 h 4020457"/>
              <a:gd name="connsiteX5-11" fmla="*/ 2023957 w 2023957"/>
              <a:gd name="connsiteY5-12" fmla="*/ 3485213 h 402045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023957" h="4020457">
                <a:moveTo>
                  <a:pt x="2002972" y="493486"/>
                </a:moveTo>
                <a:lnTo>
                  <a:pt x="2002972" y="0"/>
                </a:lnTo>
                <a:lnTo>
                  <a:pt x="0" y="0"/>
                </a:lnTo>
                <a:lnTo>
                  <a:pt x="0" y="4020457"/>
                </a:lnTo>
                <a:lnTo>
                  <a:pt x="2017486" y="4020457"/>
                </a:lnTo>
                <a:lnTo>
                  <a:pt x="2023957" y="3485213"/>
                </a:lnTo>
              </a:path>
            </a:pathLst>
          </a:custGeom>
          <a:noFill/>
          <a:ln w="28575">
            <a:solidFill>
              <a:srgbClr val="D4AA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22" name="文本框 5"/>
          <p:cNvSpPr txBox="1"/>
          <p:nvPr/>
        </p:nvSpPr>
        <p:spPr>
          <a:xfrm>
            <a:off x="489395" y="333385"/>
            <a:ext cx="2369249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2"/>
                </a:solidFill>
                <a:cs typeface="+mn-ea"/>
                <a:sym typeface="+mn-lt"/>
              </a:rPr>
              <a:t>Background</a:t>
            </a:r>
            <a:endParaRPr lang="en-US" altLang="zh-CN" sz="2400" dirty="0">
              <a:solidFill>
                <a:schemeClr val="accent2"/>
              </a:solidFill>
              <a:cs typeface="+mn-ea"/>
              <a:sym typeface="+mn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70411" y="1981200"/>
            <a:ext cx="5943600" cy="3695700"/>
          </a:xfrm>
          <a:prstGeom prst="rect">
            <a:avLst/>
          </a:prstGeom>
          <a:ln>
            <a:noFill/>
          </a:ln>
          <a:effectLst>
            <a:outerShdw blurRad="266700" sx="105000" sy="105000" algn="ctr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35" name="TextBox 74"/>
          <p:cNvSpPr txBox="1"/>
          <p:nvPr/>
        </p:nvSpPr>
        <p:spPr>
          <a:xfrm>
            <a:off x="747409" y="3222406"/>
            <a:ext cx="5257799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1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Since the end of 2020, the price of Bitcoin (BTC) has been increasing rapidly.</a:t>
            </a:r>
            <a:r>
              <a:rPr lang="en-US" altLang="zh-CN" sz="1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 </a:t>
            </a:r>
            <a:r>
              <a:rPr lang="zh-CN" altLang="zh-CN" sz="1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This sharp rise has stimulated the whole market of cryptocurrencies.</a:t>
            </a:r>
            <a:endParaRPr lang="zh-CN" altLang="zh-CN" sz="1800" dirty="0">
              <a:solidFill>
                <a:schemeClr val="bg1">
                  <a:lumMod val="9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6" name="TextBox 1"/>
          <p:cNvSpPr txBox="1"/>
          <p:nvPr/>
        </p:nvSpPr>
        <p:spPr>
          <a:xfrm>
            <a:off x="747409" y="2409591"/>
            <a:ext cx="282636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Rapid Growth</a:t>
            </a:r>
            <a:endParaRPr lang="en-US" altLang="zh-CN" sz="2800" b="1" dirty="0">
              <a:solidFill>
                <a:schemeClr val="bg1">
                  <a:lumMod val="95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37" name="直线连接符 36"/>
          <p:cNvCxnSpPr/>
          <p:nvPr/>
        </p:nvCxnSpPr>
        <p:spPr>
          <a:xfrm>
            <a:off x="842659" y="3031906"/>
            <a:ext cx="396348" cy="0"/>
          </a:xfrm>
          <a:prstGeom prst="line">
            <a:avLst/>
          </a:prstGeom>
          <a:ln w="28575" cap="rnd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7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-574431" y="316523"/>
            <a:ext cx="351693" cy="328246"/>
          </a:xfrm>
          <a:prstGeom prst="rect">
            <a:avLst/>
          </a:prstGeom>
          <a:solidFill>
            <a:srgbClr val="27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-574431" y="808892"/>
            <a:ext cx="351693" cy="328246"/>
          </a:xfrm>
          <a:prstGeom prst="rect">
            <a:avLst/>
          </a:prstGeom>
          <a:solidFill>
            <a:srgbClr val="C7A1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21" name="任意形状 20"/>
          <p:cNvSpPr/>
          <p:nvPr/>
        </p:nvSpPr>
        <p:spPr>
          <a:xfrm>
            <a:off x="370411" y="245195"/>
            <a:ext cx="325048" cy="689559"/>
          </a:xfrm>
          <a:custGeom>
            <a:avLst/>
            <a:gdLst>
              <a:gd name="connsiteX0" fmla="*/ 2002972 w 2017486"/>
              <a:gd name="connsiteY0" fmla="*/ 493486 h 4020457"/>
              <a:gd name="connsiteX1" fmla="*/ 2002972 w 2017486"/>
              <a:gd name="connsiteY1" fmla="*/ 0 h 4020457"/>
              <a:gd name="connsiteX2" fmla="*/ 0 w 2017486"/>
              <a:gd name="connsiteY2" fmla="*/ 0 h 4020457"/>
              <a:gd name="connsiteX3" fmla="*/ 0 w 2017486"/>
              <a:gd name="connsiteY3" fmla="*/ 4020457 h 4020457"/>
              <a:gd name="connsiteX4" fmla="*/ 2017486 w 2017486"/>
              <a:gd name="connsiteY4" fmla="*/ 4020457 h 4020457"/>
              <a:gd name="connsiteX5" fmla="*/ 2017486 w 2017486"/>
              <a:gd name="connsiteY5" fmla="*/ 3657600 h 4020457"/>
              <a:gd name="connsiteX0-1" fmla="*/ 2002972 w 2023957"/>
              <a:gd name="connsiteY0-2" fmla="*/ 493486 h 4020457"/>
              <a:gd name="connsiteX1-3" fmla="*/ 2002972 w 2023957"/>
              <a:gd name="connsiteY1-4" fmla="*/ 0 h 4020457"/>
              <a:gd name="connsiteX2-5" fmla="*/ 0 w 2023957"/>
              <a:gd name="connsiteY2-6" fmla="*/ 0 h 4020457"/>
              <a:gd name="connsiteX3-7" fmla="*/ 0 w 2023957"/>
              <a:gd name="connsiteY3-8" fmla="*/ 4020457 h 4020457"/>
              <a:gd name="connsiteX4-9" fmla="*/ 2017486 w 2023957"/>
              <a:gd name="connsiteY4-10" fmla="*/ 4020457 h 4020457"/>
              <a:gd name="connsiteX5-11" fmla="*/ 2023957 w 2023957"/>
              <a:gd name="connsiteY5-12" fmla="*/ 3485213 h 402045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023957" h="4020457">
                <a:moveTo>
                  <a:pt x="2002972" y="493486"/>
                </a:moveTo>
                <a:lnTo>
                  <a:pt x="2002972" y="0"/>
                </a:lnTo>
                <a:lnTo>
                  <a:pt x="0" y="0"/>
                </a:lnTo>
                <a:lnTo>
                  <a:pt x="0" y="4020457"/>
                </a:lnTo>
                <a:lnTo>
                  <a:pt x="2017486" y="4020457"/>
                </a:lnTo>
                <a:lnTo>
                  <a:pt x="2023957" y="3485213"/>
                </a:lnTo>
              </a:path>
            </a:pathLst>
          </a:custGeom>
          <a:noFill/>
          <a:ln w="28575">
            <a:solidFill>
              <a:srgbClr val="D4AA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22" name="文本框 5"/>
          <p:cNvSpPr txBox="1"/>
          <p:nvPr/>
        </p:nvSpPr>
        <p:spPr>
          <a:xfrm>
            <a:off x="499555" y="348625"/>
            <a:ext cx="2369249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2"/>
                </a:solidFill>
                <a:cs typeface="+mn-ea"/>
                <a:sym typeface="+mn-lt"/>
              </a:rPr>
              <a:t>Problems</a:t>
            </a:r>
            <a:endParaRPr lang="en-US" altLang="zh-CN" sz="2400" dirty="0">
              <a:solidFill>
                <a:schemeClr val="accent2"/>
              </a:solidFill>
              <a:cs typeface="+mn-ea"/>
              <a:sym typeface="+mn-lt"/>
            </a:endParaRPr>
          </a:p>
        </p:txBody>
      </p:sp>
      <p:grpSp>
        <p:nvGrpSpPr>
          <p:cNvPr id="8" name="组 7"/>
          <p:cNvGrpSpPr/>
          <p:nvPr/>
        </p:nvGrpSpPr>
        <p:grpSpPr>
          <a:xfrm>
            <a:off x="5146830" y="1378016"/>
            <a:ext cx="2292350" cy="2067953"/>
            <a:chOff x="1461925" y="1468186"/>
            <a:chExt cx="2292350" cy="2067953"/>
          </a:xfrm>
        </p:grpSpPr>
        <p:sp>
          <p:nvSpPr>
            <p:cNvPr id="7" name="椭圆 6"/>
            <p:cNvSpPr/>
            <p:nvPr/>
          </p:nvSpPr>
          <p:spPr>
            <a:xfrm>
              <a:off x="1590122" y="1468186"/>
              <a:ext cx="2067953" cy="2067953"/>
            </a:xfrm>
            <a:prstGeom prst="ellipse">
              <a:avLst/>
            </a:prstGeom>
            <a:effectLst>
              <a:outerShdw blurRad="50800" dist="762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cs typeface="+mn-ea"/>
                <a:sym typeface="+mn-lt"/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1771750" y="1826874"/>
              <a:ext cx="1743710" cy="9220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r>
                <a:rPr lang="en-US" altLang="zh-CN" sz="5400" b="1" dirty="0">
                  <a:solidFill>
                    <a:srgbClr val="FFFFFF"/>
                  </a:solidFill>
                  <a:cs typeface="+mn-ea"/>
                  <a:sym typeface="+mn-lt"/>
                </a:rPr>
                <a:t>User</a:t>
              </a:r>
              <a:endParaRPr lang="en-US" altLang="zh-CN" sz="5400" b="1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1461925" y="2491719"/>
              <a:ext cx="2292350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r>
                <a:rPr lang="zh-CN" altLang="en-US" sz="1800" dirty="0">
                  <a:solidFill>
                    <a:srgbClr val="FFFFFF"/>
                  </a:solidFill>
                  <a:cs typeface="+mn-ea"/>
                  <a:sym typeface="+mn-lt"/>
                </a:rPr>
                <a:t> </a:t>
              </a:r>
              <a:r>
                <a:rPr lang="zh-CN" altLang="en-US" sz="2800" dirty="0">
                  <a:solidFill>
                    <a:srgbClr val="FFFFFF"/>
                  </a:solidFill>
                  <a:cs typeface="+mn-ea"/>
                  <a:sym typeface="+mn-lt"/>
                </a:rPr>
                <a:t>unfriendly</a:t>
              </a:r>
              <a:endParaRPr lang="zh-CN" altLang="en-US" sz="1800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9" name="组 8"/>
          <p:cNvGrpSpPr/>
          <p:nvPr/>
        </p:nvGrpSpPr>
        <p:grpSpPr>
          <a:xfrm>
            <a:off x="5046386" y="1327785"/>
            <a:ext cx="2520950" cy="2167890"/>
            <a:chOff x="5078636" y="1468188"/>
            <a:chExt cx="2282190" cy="2067953"/>
          </a:xfrm>
        </p:grpSpPr>
        <p:sp>
          <p:nvSpPr>
            <p:cNvPr id="25" name="椭圆 24"/>
            <p:cNvSpPr/>
            <p:nvPr/>
          </p:nvSpPr>
          <p:spPr>
            <a:xfrm>
              <a:off x="5185755" y="1468188"/>
              <a:ext cx="2067953" cy="2067953"/>
            </a:xfrm>
            <a:prstGeom prst="ellipse">
              <a:avLst/>
            </a:prstGeom>
            <a:effectLst>
              <a:outerShdw blurRad="50800" dist="762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cs typeface="+mn-ea"/>
                <a:sym typeface="+mn-lt"/>
              </a:endParaRP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5078636" y="2099880"/>
              <a:ext cx="2282190" cy="850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r>
                <a:rPr lang="zh-CN" altLang="en-US" sz="3200" b="1" dirty="0">
                  <a:solidFill>
                    <a:srgbClr val="FFFFFF"/>
                  </a:solidFill>
                  <a:cs typeface="+mn-ea"/>
                  <a:sym typeface="+mn-lt"/>
                </a:rPr>
                <a:t>Expensive</a:t>
              </a:r>
              <a:r>
                <a:rPr lang="zh-CN" altLang="en-US" sz="2400" b="1" dirty="0">
                  <a:solidFill>
                    <a:srgbClr val="FFFFFF"/>
                  </a:solidFill>
                  <a:cs typeface="+mn-ea"/>
                  <a:sym typeface="+mn-lt"/>
                </a:rPr>
                <a:t> </a:t>
              </a:r>
              <a:r>
                <a:rPr lang="zh-CN" altLang="en-US" sz="2000" dirty="0">
                  <a:solidFill>
                    <a:srgbClr val="FFFFFF"/>
                  </a:solidFill>
                  <a:cs typeface="+mn-ea"/>
                  <a:sym typeface="+mn-lt"/>
                </a:rPr>
                <a:t>Commission</a:t>
              </a:r>
              <a:endParaRPr lang="zh-CN" altLang="en-US" sz="2000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0" name="组 9"/>
          <p:cNvGrpSpPr/>
          <p:nvPr/>
        </p:nvGrpSpPr>
        <p:grpSpPr>
          <a:xfrm>
            <a:off x="8592820" y="1367790"/>
            <a:ext cx="2300605" cy="2159000"/>
            <a:chOff x="8711538" y="1468187"/>
            <a:chExt cx="2137803" cy="2067953"/>
          </a:xfrm>
        </p:grpSpPr>
        <p:sp>
          <p:nvSpPr>
            <p:cNvPr id="26" name="椭圆 25"/>
            <p:cNvSpPr/>
            <p:nvPr/>
          </p:nvSpPr>
          <p:spPr>
            <a:xfrm>
              <a:off x="8781388" y="1468187"/>
              <a:ext cx="2067953" cy="2067953"/>
            </a:xfrm>
            <a:prstGeom prst="ellipse">
              <a:avLst/>
            </a:prstGeom>
            <a:effectLst>
              <a:outerShdw blurRad="50800" dist="762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cs typeface="+mn-ea"/>
                <a:sym typeface="+mn-lt"/>
              </a:endParaRP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8711538" y="2093662"/>
              <a:ext cx="2137410" cy="794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r>
                <a:rPr lang="zh-CN" altLang="en-US" sz="2800" b="1" dirty="0">
                  <a:solidFill>
                    <a:srgbClr val="FFFFFF"/>
                  </a:solidFill>
                  <a:cs typeface="+mn-ea"/>
                  <a:sym typeface="+mn-lt"/>
                </a:rPr>
                <a:t>Insufficient </a:t>
              </a:r>
              <a:r>
                <a:rPr lang="zh-CN" altLang="en-US" sz="2000" dirty="0">
                  <a:solidFill>
                    <a:srgbClr val="FFFFFF"/>
                  </a:solidFill>
                  <a:cs typeface="+mn-ea"/>
                  <a:sym typeface="+mn-lt"/>
                </a:rPr>
                <a:t>Functionalities</a:t>
              </a:r>
              <a:endParaRPr lang="zh-CN" altLang="en-US" sz="2000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</p:grpSp>
      <p:sp>
        <p:nvSpPr>
          <p:cNvPr id="33" name="矩形 32"/>
          <p:cNvSpPr/>
          <p:nvPr/>
        </p:nvSpPr>
        <p:spPr>
          <a:xfrm>
            <a:off x="1569931" y="3666472"/>
            <a:ext cx="2756308" cy="5874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sz="14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Open-source mining programs </a:t>
            </a:r>
            <a:r>
              <a:rPr lang="en-US" altLang="zh-CN" sz="14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has</a:t>
            </a:r>
            <a:r>
              <a:rPr lang="zh-CN" sz="14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 no </a:t>
            </a:r>
            <a:r>
              <a:rPr lang="en-US" altLang="zh-CN" sz="14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GUI</a:t>
            </a:r>
            <a:endParaRPr lang="zh-CN" sz="1400" dirty="0">
              <a:solidFill>
                <a:schemeClr val="bg1">
                  <a:lumMod val="8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4916270" y="3683091"/>
            <a:ext cx="2824480" cy="13830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14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Commercial programs  take 1-5 percent of mining output as their commission, which could be a significant loss for users in the long run.</a:t>
            </a:r>
            <a:endParaRPr lang="en-US" altLang="zh-CN" sz="1400" dirty="0">
              <a:solidFill>
                <a:schemeClr val="bg1">
                  <a:lumMod val="8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8510579" y="3667076"/>
            <a:ext cx="2824480" cy="5874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14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F</a:t>
            </a:r>
            <a:r>
              <a:rPr lang="zh-CN" altLang="zh-CN" sz="14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unctionalities</a:t>
            </a:r>
            <a:r>
              <a:rPr lang="en-US" altLang="zh-CN" sz="14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 of</a:t>
            </a:r>
            <a:r>
              <a:rPr lang="zh-CN" altLang="zh-CN" sz="14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 </a:t>
            </a:r>
            <a:r>
              <a:rPr lang="en-US" altLang="zh-CN" sz="14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commercial software </a:t>
            </a:r>
            <a:r>
              <a:rPr lang="zh-CN" sz="14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are insufficient.</a:t>
            </a:r>
            <a:endParaRPr lang="zh-CN" sz="1400" dirty="0">
              <a:solidFill>
                <a:schemeClr val="bg1">
                  <a:lumMod val="8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11" name="组 9"/>
          <p:cNvGrpSpPr/>
          <p:nvPr/>
        </p:nvGrpSpPr>
        <p:grpSpPr>
          <a:xfrm>
            <a:off x="1390133" y="1368425"/>
            <a:ext cx="2468245" cy="2159000"/>
            <a:chOff x="8668573" y="1468187"/>
            <a:chExt cx="2293580" cy="2067953"/>
          </a:xfrm>
        </p:grpSpPr>
        <p:sp>
          <p:nvSpPr>
            <p:cNvPr id="12" name="椭圆 11"/>
            <p:cNvSpPr/>
            <p:nvPr/>
          </p:nvSpPr>
          <p:spPr>
            <a:xfrm>
              <a:off x="8781388" y="1468187"/>
              <a:ext cx="2067953" cy="2067953"/>
            </a:xfrm>
            <a:prstGeom prst="ellipse">
              <a:avLst/>
            </a:prstGeom>
            <a:effectLst>
              <a:outerShdw blurRad="50800" dist="762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cs typeface="+mn-ea"/>
                <a:sym typeface="+mn-lt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8668573" y="1996738"/>
              <a:ext cx="2293580" cy="11483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r>
                <a:rPr lang="zh-CN" altLang="en-US" sz="2400" b="1" dirty="0">
                  <a:solidFill>
                    <a:srgbClr val="FFFFFF"/>
                  </a:solidFill>
                  <a:cs typeface="+mn-ea"/>
                  <a:sym typeface="+mn-lt"/>
                </a:rPr>
                <a:t>Unsatisfactory</a:t>
              </a:r>
              <a:r>
                <a:rPr lang="zh-CN" altLang="en-US" dirty="0">
                  <a:solidFill>
                    <a:srgbClr val="FFFFFF"/>
                  </a:solidFill>
                  <a:cs typeface="+mn-ea"/>
                  <a:sym typeface="+mn-lt"/>
                </a:rPr>
                <a:t> </a:t>
              </a:r>
              <a:r>
                <a:rPr lang="zh-CN" altLang="en-US" sz="2400" dirty="0">
                  <a:solidFill>
                    <a:srgbClr val="FFFFFF"/>
                  </a:solidFill>
                  <a:cs typeface="+mn-ea"/>
                  <a:sym typeface="+mn-lt"/>
                </a:rPr>
                <a:t>User </a:t>
              </a:r>
              <a:endParaRPr lang="zh-CN" altLang="en-US" sz="2400" dirty="0">
                <a:solidFill>
                  <a:srgbClr val="FFFFFF"/>
                </a:solidFill>
                <a:cs typeface="+mn-ea"/>
                <a:sym typeface="+mn-lt"/>
              </a:endParaRPr>
            </a:p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r>
                <a:rPr lang="zh-CN" altLang="en-US" sz="2400" dirty="0">
                  <a:solidFill>
                    <a:srgbClr val="FFFFFF"/>
                  </a:solidFill>
                  <a:cs typeface="+mn-ea"/>
                  <a:sym typeface="+mn-lt"/>
                </a:rPr>
                <a:t>Experiences </a:t>
              </a:r>
              <a:endParaRPr lang="zh-CN" altLang="en-US" sz="2400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</p:grpSp>
      <p:sp>
        <p:nvSpPr>
          <p:cNvPr id="14" name="矩形 13"/>
          <p:cNvSpPr/>
          <p:nvPr/>
        </p:nvSpPr>
        <p:spPr>
          <a:xfrm>
            <a:off x="1367560" y="4503828"/>
            <a:ext cx="2577716" cy="5874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sz="14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GUI of c</a:t>
            </a:r>
            <a:r>
              <a:rPr sz="14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ommercial </a:t>
            </a:r>
            <a:r>
              <a:rPr lang="en-US" altLang="zh-CN" sz="14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software </a:t>
            </a:r>
            <a:r>
              <a:rPr lang="en-US" sz="14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lacks convenience.</a:t>
            </a:r>
            <a:endParaRPr sz="1400" dirty="0">
              <a:solidFill>
                <a:schemeClr val="bg1">
                  <a:lumMod val="85000"/>
                </a:scheme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1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1"/>
      <p:bldP spid="34" grpId="0"/>
      <p:bldP spid="46" grpId="0"/>
      <p:bldP spid="1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 9"/>
          <p:cNvGrpSpPr/>
          <p:nvPr/>
        </p:nvGrpSpPr>
        <p:grpSpPr>
          <a:xfrm>
            <a:off x="7126819" y="940435"/>
            <a:ext cx="1337310" cy="1428750"/>
            <a:chOff x="8711538" y="1468187"/>
            <a:chExt cx="2137803" cy="2067953"/>
          </a:xfrm>
        </p:grpSpPr>
        <p:sp>
          <p:nvSpPr>
            <p:cNvPr id="26" name="椭圆 25"/>
            <p:cNvSpPr/>
            <p:nvPr/>
          </p:nvSpPr>
          <p:spPr>
            <a:xfrm>
              <a:off x="8781388" y="1468187"/>
              <a:ext cx="2067953" cy="2067953"/>
            </a:xfrm>
            <a:prstGeom prst="ellipse">
              <a:avLst/>
            </a:prstGeom>
            <a:effectLst>
              <a:outerShdw blurRad="50800" dist="762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cs typeface="+mn-ea"/>
                <a:sym typeface="+mn-lt"/>
              </a:endParaRP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8711538" y="2093662"/>
              <a:ext cx="2137410" cy="6663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r>
                <a:rPr lang="zh-CN" altLang="en-US" sz="1400" b="1" dirty="0">
                  <a:solidFill>
                    <a:srgbClr val="FFFFFF"/>
                  </a:solidFill>
                  <a:cs typeface="+mn-ea"/>
                  <a:sym typeface="+mn-lt"/>
                </a:rPr>
                <a:t>Insufficient </a:t>
              </a:r>
              <a:r>
                <a:rPr lang="zh-CN" altLang="en-US" sz="1000" dirty="0">
                  <a:solidFill>
                    <a:srgbClr val="FFFFFF"/>
                  </a:solidFill>
                  <a:cs typeface="+mn-ea"/>
                  <a:sym typeface="+mn-lt"/>
                </a:rPr>
                <a:t>Functionalities</a:t>
              </a:r>
              <a:endParaRPr lang="zh-CN" altLang="en-US" sz="1000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</p:grpSp>
      <p:sp>
        <p:nvSpPr>
          <p:cNvPr id="21" name="任意形状 20"/>
          <p:cNvSpPr/>
          <p:nvPr/>
        </p:nvSpPr>
        <p:spPr>
          <a:xfrm>
            <a:off x="370411" y="245195"/>
            <a:ext cx="325048" cy="689559"/>
          </a:xfrm>
          <a:custGeom>
            <a:avLst/>
            <a:gdLst>
              <a:gd name="connsiteX0" fmla="*/ 2002972 w 2017486"/>
              <a:gd name="connsiteY0" fmla="*/ 493486 h 4020457"/>
              <a:gd name="connsiteX1" fmla="*/ 2002972 w 2017486"/>
              <a:gd name="connsiteY1" fmla="*/ 0 h 4020457"/>
              <a:gd name="connsiteX2" fmla="*/ 0 w 2017486"/>
              <a:gd name="connsiteY2" fmla="*/ 0 h 4020457"/>
              <a:gd name="connsiteX3" fmla="*/ 0 w 2017486"/>
              <a:gd name="connsiteY3" fmla="*/ 4020457 h 4020457"/>
              <a:gd name="connsiteX4" fmla="*/ 2017486 w 2017486"/>
              <a:gd name="connsiteY4" fmla="*/ 4020457 h 4020457"/>
              <a:gd name="connsiteX5" fmla="*/ 2017486 w 2017486"/>
              <a:gd name="connsiteY5" fmla="*/ 3657600 h 4020457"/>
              <a:gd name="connsiteX0-1" fmla="*/ 2002972 w 2023957"/>
              <a:gd name="connsiteY0-2" fmla="*/ 493486 h 4020457"/>
              <a:gd name="connsiteX1-3" fmla="*/ 2002972 w 2023957"/>
              <a:gd name="connsiteY1-4" fmla="*/ 0 h 4020457"/>
              <a:gd name="connsiteX2-5" fmla="*/ 0 w 2023957"/>
              <a:gd name="connsiteY2-6" fmla="*/ 0 h 4020457"/>
              <a:gd name="connsiteX3-7" fmla="*/ 0 w 2023957"/>
              <a:gd name="connsiteY3-8" fmla="*/ 4020457 h 4020457"/>
              <a:gd name="connsiteX4-9" fmla="*/ 2017486 w 2023957"/>
              <a:gd name="connsiteY4-10" fmla="*/ 4020457 h 4020457"/>
              <a:gd name="connsiteX5-11" fmla="*/ 2023957 w 2023957"/>
              <a:gd name="connsiteY5-12" fmla="*/ 3485213 h 402045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023957" h="4020457">
                <a:moveTo>
                  <a:pt x="2002972" y="493486"/>
                </a:moveTo>
                <a:lnTo>
                  <a:pt x="2002972" y="0"/>
                </a:lnTo>
                <a:lnTo>
                  <a:pt x="0" y="0"/>
                </a:lnTo>
                <a:lnTo>
                  <a:pt x="0" y="4020457"/>
                </a:lnTo>
                <a:lnTo>
                  <a:pt x="2017486" y="4020457"/>
                </a:lnTo>
                <a:lnTo>
                  <a:pt x="2023957" y="3485213"/>
                </a:lnTo>
              </a:path>
            </a:pathLst>
          </a:custGeom>
          <a:noFill/>
          <a:ln w="28575">
            <a:solidFill>
              <a:srgbClr val="D4AA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22" name="文本框 5"/>
          <p:cNvSpPr txBox="1"/>
          <p:nvPr/>
        </p:nvSpPr>
        <p:spPr>
          <a:xfrm>
            <a:off x="499555" y="348625"/>
            <a:ext cx="2369249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2"/>
                </a:solidFill>
                <a:cs typeface="+mn-ea"/>
                <a:sym typeface="+mn-lt"/>
              </a:rPr>
              <a:t>Solutions</a:t>
            </a:r>
            <a:endParaRPr lang="en-US" altLang="zh-CN" sz="2400" dirty="0">
              <a:solidFill>
                <a:schemeClr val="accent2"/>
              </a:solidFill>
              <a:cs typeface="+mn-ea"/>
              <a:sym typeface="+mn-lt"/>
            </a:endParaRPr>
          </a:p>
        </p:txBody>
      </p:sp>
      <p:grpSp>
        <p:nvGrpSpPr>
          <p:cNvPr id="2" name="组 8"/>
          <p:cNvGrpSpPr/>
          <p:nvPr/>
        </p:nvGrpSpPr>
        <p:grpSpPr>
          <a:xfrm>
            <a:off x="5266269" y="934720"/>
            <a:ext cx="1465580" cy="1434465"/>
            <a:chOff x="5116540" y="1468188"/>
            <a:chExt cx="2282190" cy="2067953"/>
          </a:xfrm>
        </p:grpSpPr>
        <p:sp>
          <p:nvSpPr>
            <p:cNvPr id="3" name="椭圆 2"/>
            <p:cNvSpPr/>
            <p:nvPr/>
          </p:nvSpPr>
          <p:spPr>
            <a:xfrm>
              <a:off x="5185755" y="1468188"/>
              <a:ext cx="2067953" cy="2067953"/>
            </a:xfrm>
            <a:prstGeom prst="ellipse">
              <a:avLst/>
            </a:prstGeom>
            <a:effectLst>
              <a:outerShdw blurRad="50800" dist="762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cs typeface="+mn-ea"/>
                <a:sym typeface="+mn-lt"/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5116540" y="2033338"/>
              <a:ext cx="2282190" cy="7973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r>
                <a:rPr lang="zh-CN" altLang="en-US" b="1" dirty="0">
                  <a:solidFill>
                    <a:srgbClr val="FFFFFF"/>
                  </a:solidFill>
                  <a:cs typeface="+mn-ea"/>
                  <a:sym typeface="+mn-lt"/>
                </a:rPr>
                <a:t>Expensive</a:t>
              </a:r>
              <a:r>
                <a:rPr lang="zh-CN" altLang="en-US" sz="1400" b="1" dirty="0">
                  <a:solidFill>
                    <a:srgbClr val="FFFFFF"/>
                  </a:solidFill>
                  <a:cs typeface="+mn-ea"/>
                  <a:sym typeface="+mn-lt"/>
                </a:rPr>
                <a:t> </a:t>
              </a:r>
              <a:r>
                <a:rPr lang="zh-CN" altLang="en-US" sz="1200" dirty="0">
                  <a:solidFill>
                    <a:srgbClr val="FFFFFF"/>
                  </a:solidFill>
                  <a:cs typeface="+mn-ea"/>
                  <a:sym typeface="+mn-lt"/>
                </a:rPr>
                <a:t>Commission</a:t>
              </a:r>
              <a:endParaRPr lang="zh-CN" altLang="en-US" sz="1200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5" name="组 9"/>
          <p:cNvGrpSpPr/>
          <p:nvPr/>
        </p:nvGrpSpPr>
        <p:grpSpPr>
          <a:xfrm>
            <a:off x="3436199" y="889000"/>
            <a:ext cx="1435100" cy="1428750"/>
            <a:chOff x="8720979" y="1468187"/>
            <a:chExt cx="2293580" cy="2067953"/>
          </a:xfrm>
        </p:grpSpPr>
        <p:sp>
          <p:nvSpPr>
            <p:cNvPr id="6" name="椭圆 5"/>
            <p:cNvSpPr/>
            <p:nvPr/>
          </p:nvSpPr>
          <p:spPr>
            <a:xfrm>
              <a:off x="8781388" y="1468187"/>
              <a:ext cx="2067953" cy="2067953"/>
            </a:xfrm>
            <a:prstGeom prst="ellipse">
              <a:avLst/>
            </a:prstGeom>
            <a:effectLst>
              <a:outerShdw blurRad="50800" dist="762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cs typeface="+mn-ea"/>
                <a:sym typeface="+mn-lt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8720979" y="2101102"/>
              <a:ext cx="2293580" cy="9337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r>
                <a:rPr lang="zh-CN" altLang="en-US" sz="1200" b="1" dirty="0">
                  <a:solidFill>
                    <a:srgbClr val="FFFFFF"/>
                  </a:solidFill>
                  <a:cs typeface="+mn-ea"/>
                  <a:sym typeface="+mn-lt"/>
                </a:rPr>
                <a:t>Unsatisfactory</a:t>
              </a:r>
              <a:r>
                <a:rPr lang="zh-CN" altLang="en-US" sz="900" dirty="0">
                  <a:solidFill>
                    <a:srgbClr val="FFFFFF"/>
                  </a:solidFill>
                  <a:cs typeface="+mn-ea"/>
                  <a:sym typeface="+mn-lt"/>
                </a:rPr>
                <a:t> </a:t>
              </a:r>
              <a:r>
                <a:rPr lang="zh-CN" altLang="en-US" sz="1200" dirty="0">
                  <a:solidFill>
                    <a:srgbClr val="FFFFFF"/>
                  </a:solidFill>
                  <a:cs typeface="+mn-ea"/>
                  <a:sym typeface="+mn-lt"/>
                </a:rPr>
                <a:t>User </a:t>
              </a:r>
              <a:endParaRPr lang="zh-CN" altLang="en-US" sz="1200" dirty="0">
                <a:solidFill>
                  <a:srgbClr val="FFFFFF"/>
                </a:solidFill>
                <a:cs typeface="+mn-ea"/>
                <a:sym typeface="+mn-lt"/>
              </a:endParaRPr>
            </a:p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r>
                <a:rPr lang="zh-CN" altLang="en-US" sz="1200" dirty="0">
                  <a:solidFill>
                    <a:srgbClr val="FFFFFF"/>
                  </a:solidFill>
                  <a:cs typeface="+mn-ea"/>
                  <a:sym typeface="+mn-lt"/>
                </a:rPr>
                <a:t>Experiences </a:t>
              </a:r>
              <a:endParaRPr lang="zh-CN" altLang="en-US" sz="1200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</p:grpSp>
      <p:cxnSp>
        <p:nvCxnSpPr>
          <p:cNvPr id="8" name="直接箭头连接符 7"/>
          <p:cNvCxnSpPr>
            <a:stCxn id="6" idx="3"/>
          </p:cNvCxnSpPr>
          <p:nvPr/>
        </p:nvCxnSpPr>
        <p:spPr>
          <a:xfrm flipH="1">
            <a:off x="2648164" y="2108200"/>
            <a:ext cx="1015365" cy="111188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4252037" y="3220085"/>
            <a:ext cx="3509399" cy="95410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</a:rPr>
              <a:t>One-time Charge</a:t>
            </a:r>
            <a:endParaRPr lang="en-US" altLang="zh-CN" sz="2400" b="1" dirty="0">
              <a:solidFill>
                <a:schemeClr val="bg1"/>
              </a:solidFill>
            </a:endParaRPr>
          </a:p>
          <a:p>
            <a:pPr algn="ctr"/>
            <a:r>
              <a:rPr lang="en-US" altLang="zh-CN" sz="1600" dirty="0">
                <a:solidFill>
                  <a:schemeClr val="bg1"/>
                </a:solidFill>
              </a:rPr>
              <a:t>No commission</a:t>
            </a:r>
            <a:endParaRPr lang="en-US" altLang="zh-CN" sz="1600" dirty="0">
              <a:solidFill>
                <a:schemeClr val="bg1"/>
              </a:solidFill>
            </a:endParaRPr>
          </a:p>
          <a:p>
            <a:pPr algn="ctr"/>
            <a:r>
              <a:rPr lang="en-US" altLang="zh-CN" sz="1600" dirty="0">
                <a:solidFill>
                  <a:schemeClr val="bg1"/>
                </a:solidFill>
              </a:rPr>
              <a:t>More economical in the long run</a:t>
            </a:r>
            <a:endParaRPr lang="en-US" altLang="zh-CN" sz="1600" dirty="0">
              <a:solidFill>
                <a:schemeClr val="bg1"/>
              </a:solidFill>
            </a:endParaRPr>
          </a:p>
        </p:txBody>
      </p:sp>
      <p:cxnSp>
        <p:nvCxnSpPr>
          <p:cNvPr id="16" name="直接箭头连接符 15"/>
          <p:cNvCxnSpPr>
            <a:stCxn id="3" idx="4"/>
          </p:cNvCxnSpPr>
          <p:nvPr/>
        </p:nvCxnSpPr>
        <p:spPr>
          <a:xfrm>
            <a:off x="5974294" y="2369185"/>
            <a:ext cx="1270" cy="8509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290691" y="3220085"/>
            <a:ext cx="3596915" cy="2000548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</a:rPr>
              <a:t>Powerful Utilities</a:t>
            </a:r>
            <a:endParaRPr lang="en-US" altLang="zh-CN" sz="2800" b="1" dirty="0">
              <a:solidFill>
                <a:schemeClr val="bg1"/>
              </a:solidFill>
            </a:endParaRPr>
          </a:p>
          <a:p>
            <a:pPr algn="ctr"/>
            <a:r>
              <a:rPr lang="en-US" altLang="zh-CN" sz="1600" dirty="0">
                <a:solidFill>
                  <a:schemeClr val="bg1"/>
                </a:solidFill>
              </a:rPr>
              <a:t>GPU Monitoring</a:t>
            </a:r>
            <a:endParaRPr lang="en-US" altLang="zh-CN" sz="1600" dirty="0">
              <a:solidFill>
                <a:schemeClr val="bg1"/>
              </a:solidFill>
            </a:endParaRPr>
          </a:p>
          <a:p>
            <a:pPr algn="ctr"/>
            <a:r>
              <a:rPr lang="en-US" altLang="zh-CN" sz="1600" dirty="0">
                <a:solidFill>
                  <a:schemeClr val="bg1"/>
                </a:solidFill>
              </a:rPr>
              <a:t>GPU Overclocking</a:t>
            </a:r>
            <a:endParaRPr lang="en-US" altLang="zh-CN" sz="1600" dirty="0">
              <a:solidFill>
                <a:schemeClr val="bg1"/>
              </a:solidFill>
            </a:endParaRPr>
          </a:p>
          <a:p>
            <a:pPr algn="ctr"/>
            <a:r>
              <a:rPr lang="en-US" altLang="zh-CN" sz="1600" dirty="0">
                <a:solidFill>
                  <a:schemeClr val="bg1"/>
                </a:solidFill>
              </a:rPr>
              <a:t>Statistics</a:t>
            </a:r>
            <a:endParaRPr lang="en-US" altLang="zh-CN" sz="1600" dirty="0">
              <a:solidFill>
                <a:schemeClr val="bg1"/>
              </a:solidFill>
            </a:endParaRPr>
          </a:p>
          <a:p>
            <a:pPr algn="ctr"/>
            <a:r>
              <a:rPr lang="en-US" altLang="zh-CN" sz="1600" dirty="0">
                <a:solidFill>
                  <a:schemeClr val="bg1"/>
                </a:solidFill>
              </a:rPr>
              <a:t>Output Estimation</a:t>
            </a:r>
            <a:endParaRPr lang="en-US" altLang="zh-CN" sz="1600" dirty="0">
              <a:solidFill>
                <a:schemeClr val="bg1"/>
              </a:solidFill>
            </a:endParaRPr>
          </a:p>
          <a:p>
            <a:pPr algn="ctr"/>
            <a:r>
              <a:rPr lang="en-US" altLang="zh-CN" sz="1600" dirty="0">
                <a:solidFill>
                  <a:schemeClr val="bg1"/>
                </a:solidFill>
              </a:rPr>
              <a:t>Warnings and Suggestions</a:t>
            </a:r>
            <a:endParaRPr lang="en-US" altLang="zh-CN" sz="1600" dirty="0">
              <a:solidFill>
                <a:schemeClr val="bg1"/>
              </a:solidFill>
            </a:endParaRPr>
          </a:p>
          <a:p>
            <a:pPr algn="ctr"/>
            <a:r>
              <a:rPr lang="en-US" altLang="zh-CN" sz="1600" dirty="0">
                <a:solidFill>
                  <a:schemeClr val="bg1"/>
                </a:solidFill>
              </a:rPr>
              <a:t>Auto Overclocking</a:t>
            </a:r>
            <a:endParaRPr lang="en-US" altLang="zh-CN" sz="1600" dirty="0">
              <a:solidFill>
                <a:schemeClr val="bg1"/>
              </a:solidFill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8125868" y="3220085"/>
            <a:ext cx="3830320" cy="1200329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</a:rPr>
              <a:t>Joyful User Experience</a:t>
            </a:r>
            <a:endParaRPr lang="en-US" altLang="zh-CN" sz="2400" b="1" dirty="0">
              <a:solidFill>
                <a:schemeClr val="bg1"/>
              </a:solidFill>
            </a:endParaRPr>
          </a:p>
          <a:p>
            <a:pPr algn="ctr"/>
            <a:r>
              <a:rPr lang="en-US" altLang="zh-CN" sz="1600" dirty="0">
                <a:solidFill>
                  <a:schemeClr val="bg1"/>
                </a:solidFill>
              </a:rPr>
              <a:t>Graceful GUI</a:t>
            </a:r>
            <a:endParaRPr lang="en-US" altLang="zh-CN" sz="1600" dirty="0">
              <a:solidFill>
                <a:schemeClr val="bg1"/>
              </a:solidFill>
            </a:endParaRPr>
          </a:p>
          <a:p>
            <a:pPr algn="ctr"/>
            <a:r>
              <a:rPr lang="en-US" altLang="zh-CN" sz="1600" dirty="0">
                <a:solidFill>
                  <a:schemeClr val="bg1"/>
                </a:solidFill>
              </a:rPr>
              <a:t>Line charts, gauges, and more</a:t>
            </a:r>
            <a:endParaRPr lang="en-US" altLang="zh-CN" sz="1600" dirty="0">
              <a:solidFill>
                <a:schemeClr val="bg1"/>
              </a:solidFill>
            </a:endParaRPr>
          </a:p>
          <a:p>
            <a:pPr algn="ctr"/>
            <a:r>
              <a:rPr lang="en-US" altLang="zh-CN" sz="1600" dirty="0">
                <a:solidFill>
                  <a:schemeClr val="bg1"/>
                </a:solidFill>
              </a:rPr>
              <a:t>Easy, economical, and elegant</a:t>
            </a:r>
            <a:endParaRPr lang="en-US" altLang="zh-CN" sz="1600" dirty="0">
              <a:solidFill>
                <a:schemeClr val="bg1"/>
              </a:solidFill>
            </a:endParaRPr>
          </a:p>
        </p:txBody>
      </p:sp>
      <p:cxnSp>
        <p:nvCxnSpPr>
          <p:cNvPr id="19" name="直接箭头连接符 18"/>
          <p:cNvCxnSpPr>
            <a:stCxn id="26" idx="5"/>
            <a:endCxn id="18" idx="0"/>
          </p:cNvCxnSpPr>
          <p:nvPr/>
        </p:nvCxnSpPr>
        <p:spPr>
          <a:xfrm>
            <a:off x="8274683" y="2159949"/>
            <a:ext cx="1766345" cy="106013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  <p:bldP spid="17" grpId="0" animBg="1"/>
      <p:bldP spid="17" grpId="1" animBg="1"/>
      <p:bldP spid="18" grpId="0" animBg="1"/>
      <p:bldP spid="18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7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-574431" y="316523"/>
            <a:ext cx="351693" cy="328246"/>
          </a:xfrm>
          <a:prstGeom prst="rect">
            <a:avLst/>
          </a:prstGeom>
          <a:solidFill>
            <a:srgbClr val="27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-574431" y="808892"/>
            <a:ext cx="351693" cy="328246"/>
          </a:xfrm>
          <a:prstGeom prst="rect">
            <a:avLst/>
          </a:prstGeom>
          <a:solidFill>
            <a:srgbClr val="C7A1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1864360" y="1137138"/>
            <a:ext cx="8463280" cy="4540246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222885" y="-2159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272727">
                  <a:alpha val="0"/>
                </a:srgbClr>
              </a:gs>
              <a:gs pos="100000">
                <a:srgbClr val="272727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254868" y="2684101"/>
            <a:ext cx="295869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D3AA39"/>
                </a:solidFill>
                <a:effectLst>
                  <a:outerShdw blurRad="63500" sx="102000" sy="102000" algn="ctr" rotWithShape="0">
                    <a:prstClr val="black">
                      <a:alpha val="29000"/>
                    </a:prst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PART</a:t>
            </a:r>
            <a:r>
              <a:rPr kumimoji="1" lang="zh-CN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D3AA39"/>
                </a:solidFill>
                <a:effectLst>
                  <a:outerShdw blurRad="63500" sx="102000" sy="102000" algn="ctr" rotWithShape="0">
                    <a:prstClr val="black">
                      <a:alpha val="29000"/>
                    </a:prst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 </a:t>
            </a:r>
            <a:r>
              <a:rPr kumimoji="1" lang="en-US" altLang="zh-CN" sz="9600" b="0" i="0" u="none" strike="noStrike" kern="1200" cap="none" spc="0" normalizeH="0" baseline="0" noProof="0" dirty="0">
                <a:ln>
                  <a:noFill/>
                </a:ln>
                <a:solidFill>
                  <a:srgbClr val="D3AA39"/>
                </a:solidFill>
                <a:effectLst>
                  <a:outerShdw blurRad="63500" sx="102000" sy="102000" algn="ctr" rotWithShape="0">
                    <a:prstClr val="black">
                      <a:alpha val="29000"/>
                    </a:prst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02</a:t>
            </a:r>
            <a:endParaRPr kumimoji="1" lang="zh-CN" altLang="en-US" sz="9600" b="0" i="0" u="none" strike="noStrike" kern="1200" cap="none" spc="0" normalizeH="0" baseline="0" noProof="0" dirty="0">
              <a:ln>
                <a:noFill/>
              </a:ln>
              <a:solidFill>
                <a:srgbClr val="D3AA39"/>
              </a:solidFill>
              <a:effectLst>
                <a:outerShdw blurRad="63500" sx="102000" sy="102000" algn="ctr" rotWithShape="0">
                  <a:prstClr val="black">
                    <a:alpha val="29000"/>
                  </a:prst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" name="三角形 3"/>
          <p:cNvSpPr/>
          <p:nvPr/>
        </p:nvSpPr>
        <p:spPr>
          <a:xfrm rot="5400000">
            <a:off x="2962669" y="2923748"/>
            <a:ext cx="260587" cy="474462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5" name="任意形状 34"/>
          <p:cNvSpPr/>
          <p:nvPr/>
        </p:nvSpPr>
        <p:spPr>
          <a:xfrm>
            <a:off x="1864360" y="2285452"/>
            <a:ext cx="1518169" cy="2366959"/>
          </a:xfrm>
          <a:custGeom>
            <a:avLst/>
            <a:gdLst>
              <a:gd name="connsiteX0" fmla="*/ 2002972 w 2017486"/>
              <a:gd name="connsiteY0" fmla="*/ 493486 h 4020457"/>
              <a:gd name="connsiteX1" fmla="*/ 2002972 w 2017486"/>
              <a:gd name="connsiteY1" fmla="*/ 0 h 4020457"/>
              <a:gd name="connsiteX2" fmla="*/ 0 w 2017486"/>
              <a:gd name="connsiteY2" fmla="*/ 0 h 4020457"/>
              <a:gd name="connsiteX3" fmla="*/ 0 w 2017486"/>
              <a:gd name="connsiteY3" fmla="*/ 4020457 h 4020457"/>
              <a:gd name="connsiteX4" fmla="*/ 2017486 w 2017486"/>
              <a:gd name="connsiteY4" fmla="*/ 4020457 h 4020457"/>
              <a:gd name="connsiteX5" fmla="*/ 2017486 w 2017486"/>
              <a:gd name="connsiteY5" fmla="*/ 3657600 h 4020457"/>
              <a:gd name="connsiteX0-1" fmla="*/ 2002972 w 2023957"/>
              <a:gd name="connsiteY0-2" fmla="*/ 493486 h 4020457"/>
              <a:gd name="connsiteX1-3" fmla="*/ 2002972 w 2023957"/>
              <a:gd name="connsiteY1-4" fmla="*/ 0 h 4020457"/>
              <a:gd name="connsiteX2-5" fmla="*/ 0 w 2023957"/>
              <a:gd name="connsiteY2-6" fmla="*/ 0 h 4020457"/>
              <a:gd name="connsiteX3-7" fmla="*/ 0 w 2023957"/>
              <a:gd name="connsiteY3-8" fmla="*/ 4020457 h 4020457"/>
              <a:gd name="connsiteX4-9" fmla="*/ 2017486 w 2023957"/>
              <a:gd name="connsiteY4-10" fmla="*/ 4020457 h 4020457"/>
              <a:gd name="connsiteX5-11" fmla="*/ 2023957 w 2023957"/>
              <a:gd name="connsiteY5-12" fmla="*/ 3485213 h 402045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023957" h="4020457">
                <a:moveTo>
                  <a:pt x="2002972" y="493486"/>
                </a:moveTo>
                <a:lnTo>
                  <a:pt x="2002972" y="0"/>
                </a:lnTo>
                <a:lnTo>
                  <a:pt x="0" y="0"/>
                </a:lnTo>
                <a:lnTo>
                  <a:pt x="0" y="4020457"/>
                </a:lnTo>
                <a:lnTo>
                  <a:pt x="2017486" y="4020457"/>
                </a:lnTo>
                <a:lnTo>
                  <a:pt x="2023957" y="3485213"/>
                </a:lnTo>
              </a:path>
            </a:pathLst>
          </a:custGeom>
          <a:noFill/>
          <a:ln w="28575">
            <a:solidFill>
              <a:srgbClr val="D4AA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365761" y="194936"/>
            <a:ext cx="29429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D4AA39"/>
                </a:solidFill>
                <a:effectLst/>
                <a:uLnTx/>
                <a:uFillTx/>
                <a:latin typeface="Arial Black" panose="020B0A04020102020204" pitchFamily="34" charset="0"/>
                <a:ea typeface="微软雅黑" panose="020B0503020204020204" pitchFamily="34" charset="-122"/>
                <a:cs typeface="+mn-ea"/>
                <a:sym typeface="+mn-lt"/>
              </a:rPr>
              <a:t>Miner</a:t>
            </a:r>
            <a:r>
              <a:rPr kumimoji="1" lang="en-US" altLang="zh-CN" sz="2400" b="1" i="0" u="none" strike="noStrike" kern="1200" cap="none" spc="-300" normalizeH="0" baseline="0" noProof="0" dirty="0">
                <a:ln>
                  <a:noFill/>
                </a:ln>
                <a:solidFill>
                  <a:srgbClr val="D4AA39"/>
                </a:solidFill>
                <a:effectLst/>
                <a:uLnTx/>
                <a:uFillTx/>
                <a:latin typeface="Arial Black" panose="020B0A04020102020204" pitchFamily="34" charset="0"/>
                <a:ea typeface="微软雅黑" panose="020B0503020204020204" pitchFamily="34" charset="-122"/>
                <a:cs typeface="+mn-ea"/>
                <a:sym typeface="+mn-lt"/>
              </a:rPr>
              <a:t>’</a:t>
            </a: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D4AA39"/>
                </a:solidFill>
                <a:effectLst/>
                <a:uLnTx/>
                <a:uFillTx/>
                <a:latin typeface="Arial Black" panose="020B0A04020102020204" pitchFamily="34" charset="0"/>
                <a:ea typeface="微软雅黑" panose="020B0503020204020204" pitchFamily="34" charset="-122"/>
                <a:cs typeface="+mn-ea"/>
                <a:sym typeface="+mn-lt"/>
              </a:rPr>
              <a:t>s Coffee</a:t>
            </a:r>
            <a:endParaRPr kumimoji="1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D4AA39"/>
              </a:solidFill>
              <a:effectLst/>
              <a:uLnTx/>
              <a:uFillTx/>
              <a:latin typeface="Arial Black" panose="020B0A040201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7" name="文本框 33"/>
          <p:cNvSpPr txBox="1"/>
          <p:nvPr/>
        </p:nvSpPr>
        <p:spPr>
          <a:xfrm>
            <a:off x="5476875" y="2275840"/>
            <a:ext cx="512191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3600" b="1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6000" b="1" i="0" u="none" strike="noStrike" kern="1200" cap="none" spc="0" normalizeH="0" baseline="0" noProof="0" dirty="0">
                <a:ln>
                  <a:noFill/>
                </a:ln>
                <a:solidFill>
                  <a:srgbClr val="D3AA3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Software</a:t>
            </a:r>
            <a:endParaRPr kumimoji="0" lang="en-US" altLang="zh-CN" sz="6000" b="1" i="0" u="none" strike="noStrike" kern="1200" cap="none" spc="0" normalizeH="0" baseline="0" noProof="0" dirty="0">
              <a:ln>
                <a:noFill/>
              </a:ln>
              <a:solidFill>
                <a:srgbClr val="D3AA39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6000" dirty="0">
                <a:solidFill>
                  <a:srgbClr val="D3AA3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Architecture</a:t>
            </a:r>
            <a:endParaRPr kumimoji="0" lang="en-US" altLang="zh-CN" sz="6000" b="1" i="0" u="none" strike="noStrike" kern="1200" cap="none" spc="0" normalizeH="0" baseline="0" noProof="0" dirty="0">
              <a:ln>
                <a:noFill/>
              </a:ln>
              <a:solidFill>
                <a:srgbClr val="D3AA39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任意形状 20"/>
          <p:cNvSpPr/>
          <p:nvPr/>
        </p:nvSpPr>
        <p:spPr>
          <a:xfrm>
            <a:off x="370411" y="245195"/>
            <a:ext cx="325048" cy="689559"/>
          </a:xfrm>
          <a:custGeom>
            <a:avLst/>
            <a:gdLst>
              <a:gd name="connsiteX0" fmla="*/ 2002972 w 2017486"/>
              <a:gd name="connsiteY0" fmla="*/ 493486 h 4020457"/>
              <a:gd name="connsiteX1" fmla="*/ 2002972 w 2017486"/>
              <a:gd name="connsiteY1" fmla="*/ 0 h 4020457"/>
              <a:gd name="connsiteX2" fmla="*/ 0 w 2017486"/>
              <a:gd name="connsiteY2" fmla="*/ 0 h 4020457"/>
              <a:gd name="connsiteX3" fmla="*/ 0 w 2017486"/>
              <a:gd name="connsiteY3" fmla="*/ 4020457 h 4020457"/>
              <a:gd name="connsiteX4" fmla="*/ 2017486 w 2017486"/>
              <a:gd name="connsiteY4" fmla="*/ 4020457 h 4020457"/>
              <a:gd name="connsiteX5" fmla="*/ 2017486 w 2017486"/>
              <a:gd name="connsiteY5" fmla="*/ 3657600 h 4020457"/>
              <a:gd name="connsiteX0-1" fmla="*/ 2002972 w 2023957"/>
              <a:gd name="connsiteY0-2" fmla="*/ 493486 h 4020457"/>
              <a:gd name="connsiteX1-3" fmla="*/ 2002972 w 2023957"/>
              <a:gd name="connsiteY1-4" fmla="*/ 0 h 4020457"/>
              <a:gd name="connsiteX2-5" fmla="*/ 0 w 2023957"/>
              <a:gd name="connsiteY2-6" fmla="*/ 0 h 4020457"/>
              <a:gd name="connsiteX3-7" fmla="*/ 0 w 2023957"/>
              <a:gd name="connsiteY3-8" fmla="*/ 4020457 h 4020457"/>
              <a:gd name="connsiteX4-9" fmla="*/ 2017486 w 2023957"/>
              <a:gd name="connsiteY4-10" fmla="*/ 4020457 h 4020457"/>
              <a:gd name="connsiteX5-11" fmla="*/ 2023957 w 2023957"/>
              <a:gd name="connsiteY5-12" fmla="*/ 3485213 h 402045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023957" h="4020457">
                <a:moveTo>
                  <a:pt x="2002972" y="493486"/>
                </a:moveTo>
                <a:lnTo>
                  <a:pt x="2002972" y="0"/>
                </a:lnTo>
                <a:lnTo>
                  <a:pt x="0" y="0"/>
                </a:lnTo>
                <a:lnTo>
                  <a:pt x="0" y="4020457"/>
                </a:lnTo>
                <a:lnTo>
                  <a:pt x="2017486" y="4020457"/>
                </a:lnTo>
                <a:lnTo>
                  <a:pt x="2023957" y="3485213"/>
                </a:lnTo>
              </a:path>
            </a:pathLst>
          </a:custGeom>
          <a:noFill/>
          <a:ln w="28575">
            <a:solidFill>
              <a:srgbClr val="D4AA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22" name="文本框 5"/>
          <p:cNvSpPr txBox="1"/>
          <p:nvPr/>
        </p:nvSpPr>
        <p:spPr>
          <a:xfrm>
            <a:off x="499555" y="348625"/>
            <a:ext cx="31682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2"/>
                </a:solidFill>
                <a:cs typeface="+mn-ea"/>
                <a:sym typeface="+mn-lt"/>
              </a:rPr>
              <a:t>Use Case Diagram</a:t>
            </a:r>
            <a:endParaRPr lang="en-US" altLang="zh-CN" sz="2400" dirty="0">
              <a:solidFill>
                <a:schemeClr val="accent2"/>
              </a:solidFill>
              <a:cs typeface="+mn-ea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71775" y="913720"/>
            <a:ext cx="6648450" cy="572452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任意形状 20"/>
          <p:cNvSpPr/>
          <p:nvPr/>
        </p:nvSpPr>
        <p:spPr>
          <a:xfrm>
            <a:off x="370411" y="245195"/>
            <a:ext cx="325048" cy="689559"/>
          </a:xfrm>
          <a:custGeom>
            <a:avLst/>
            <a:gdLst>
              <a:gd name="connsiteX0" fmla="*/ 2002972 w 2017486"/>
              <a:gd name="connsiteY0" fmla="*/ 493486 h 4020457"/>
              <a:gd name="connsiteX1" fmla="*/ 2002972 w 2017486"/>
              <a:gd name="connsiteY1" fmla="*/ 0 h 4020457"/>
              <a:gd name="connsiteX2" fmla="*/ 0 w 2017486"/>
              <a:gd name="connsiteY2" fmla="*/ 0 h 4020457"/>
              <a:gd name="connsiteX3" fmla="*/ 0 w 2017486"/>
              <a:gd name="connsiteY3" fmla="*/ 4020457 h 4020457"/>
              <a:gd name="connsiteX4" fmla="*/ 2017486 w 2017486"/>
              <a:gd name="connsiteY4" fmla="*/ 4020457 h 4020457"/>
              <a:gd name="connsiteX5" fmla="*/ 2017486 w 2017486"/>
              <a:gd name="connsiteY5" fmla="*/ 3657600 h 4020457"/>
              <a:gd name="connsiteX0-1" fmla="*/ 2002972 w 2023957"/>
              <a:gd name="connsiteY0-2" fmla="*/ 493486 h 4020457"/>
              <a:gd name="connsiteX1-3" fmla="*/ 2002972 w 2023957"/>
              <a:gd name="connsiteY1-4" fmla="*/ 0 h 4020457"/>
              <a:gd name="connsiteX2-5" fmla="*/ 0 w 2023957"/>
              <a:gd name="connsiteY2-6" fmla="*/ 0 h 4020457"/>
              <a:gd name="connsiteX3-7" fmla="*/ 0 w 2023957"/>
              <a:gd name="connsiteY3-8" fmla="*/ 4020457 h 4020457"/>
              <a:gd name="connsiteX4-9" fmla="*/ 2017486 w 2023957"/>
              <a:gd name="connsiteY4-10" fmla="*/ 4020457 h 4020457"/>
              <a:gd name="connsiteX5-11" fmla="*/ 2023957 w 2023957"/>
              <a:gd name="connsiteY5-12" fmla="*/ 3485213 h 402045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023957" h="4020457">
                <a:moveTo>
                  <a:pt x="2002972" y="493486"/>
                </a:moveTo>
                <a:lnTo>
                  <a:pt x="2002972" y="0"/>
                </a:lnTo>
                <a:lnTo>
                  <a:pt x="0" y="0"/>
                </a:lnTo>
                <a:lnTo>
                  <a:pt x="0" y="4020457"/>
                </a:lnTo>
                <a:lnTo>
                  <a:pt x="2017486" y="4020457"/>
                </a:lnTo>
                <a:lnTo>
                  <a:pt x="2023957" y="3485213"/>
                </a:lnTo>
              </a:path>
            </a:pathLst>
          </a:custGeom>
          <a:noFill/>
          <a:ln w="28575">
            <a:solidFill>
              <a:srgbClr val="D4AA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22" name="文本框 5"/>
          <p:cNvSpPr txBox="1"/>
          <p:nvPr/>
        </p:nvSpPr>
        <p:spPr>
          <a:xfrm>
            <a:off x="499555" y="348625"/>
            <a:ext cx="27316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2"/>
                </a:solidFill>
                <a:cs typeface="+mn-ea"/>
                <a:sym typeface="+mn-lt"/>
              </a:rPr>
              <a:t>Conceptual View</a:t>
            </a:r>
            <a:endParaRPr lang="en-US" altLang="zh-CN" sz="2400" dirty="0">
              <a:solidFill>
                <a:schemeClr val="accent2"/>
              </a:solidFill>
              <a:cs typeface="+mn-ea"/>
              <a:sym typeface="+mn-lt"/>
            </a:endParaRPr>
          </a:p>
        </p:txBody>
      </p:sp>
      <p:pic>
        <p:nvPicPr>
          <p:cNvPr id="7" name="图片 6">
            <a:hlinkClick r:id="rId1" action="ppaction://hlinkfile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9202" y="810290"/>
            <a:ext cx="6813596" cy="5739939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PLACING_PICTURE_USER_VIEWPORT" val="{&quot;height&quot;:2196,&quot;width&quot;:3300}"/>
</p:tagLst>
</file>

<file path=ppt/tags/tag2.xml><?xml version="1.0" encoding="utf-8"?>
<p:tagLst xmlns:p="http://schemas.openxmlformats.org/presentationml/2006/main">
  <p:tag name="ISPRING_PRESENTATION_TITLE" val="黑金高端时尚商业计划书创业融资活动策划新品发布会PPT模板"/>
</p:tagLst>
</file>

<file path=ppt/theme/theme1.xml><?xml version="1.0" encoding="utf-8"?>
<a:theme xmlns:a="http://schemas.openxmlformats.org/drawingml/2006/main" name="第一PPT，www.1ppt.com">
  <a:themeElements>
    <a:clrScheme name="自定义 383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D3AA39"/>
      </a:accent1>
      <a:accent2>
        <a:srgbClr val="D3AA39"/>
      </a:accent2>
      <a:accent3>
        <a:srgbClr val="D3AA39"/>
      </a:accent3>
      <a:accent4>
        <a:srgbClr val="D3AA39"/>
      </a:accent4>
      <a:accent5>
        <a:srgbClr val="D3AA39"/>
      </a:accent5>
      <a:accent6>
        <a:srgbClr val="D3AA39"/>
      </a:accent6>
      <a:hlink>
        <a:srgbClr val="D3AA39"/>
      </a:hlink>
      <a:folHlink>
        <a:srgbClr val="D3AA39"/>
      </a:folHlink>
    </a:clrScheme>
    <a:fontScheme name="p4td0jmi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2564</Words>
  <Application>WPS 演示</Application>
  <PresentationFormat>宽屏</PresentationFormat>
  <Paragraphs>221</Paragraphs>
  <Slides>19</Slides>
  <Notes>16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19</vt:i4>
      </vt:variant>
    </vt:vector>
  </HeadingPairs>
  <TitlesOfParts>
    <vt:vector size="32" baseType="lpstr">
      <vt:lpstr>Arial</vt:lpstr>
      <vt:lpstr>宋体</vt:lpstr>
      <vt:lpstr>Wingdings</vt:lpstr>
      <vt:lpstr>Arial</vt:lpstr>
      <vt:lpstr>Arial Black</vt:lpstr>
      <vt:lpstr>微软雅黑</vt:lpstr>
      <vt:lpstr>等线</vt:lpstr>
      <vt:lpstr>RTWS ShangYaZhunSung G0v1</vt:lpstr>
      <vt:lpstr>Arial Unicode MS</vt:lpstr>
      <vt:lpstr>Calibri</vt:lpstr>
      <vt:lpstr>Microsoft YaHei UI</vt:lpstr>
      <vt:lpstr>第一PPT，www.1ppt.com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第一PPT，www.1ppt.com</Company>
  <LinksUpToDate>false</LinksUpToDate>
  <SharedDoc>false</SharedDoc>
  <HyperlinksChanged>false</HyperlinksChanged>
  <AppVersion>14.0000</AppVersion>
  <Manager>第一PPT</Manager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黑金商业计划书PPT模板</dc:title>
  <dc:creator>第一PPT</dc:creator>
  <cp:keywords>www.1ppt.com</cp:keywords>
  <dc:description>www.1ppt.com</dc:description>
  <cp:lastModifiedBy>Colombia 张诗琪</cp:lastModifiedBy>
  <cp:revision>175</cp:revision>
  <dcterms:created xsi:type="dcterms:W3CDTF">2018-05-09T07:04:00Z</dcterms:created>
  <dcterms:modified xsi:type="dcterms:W3CDTF">2021-05-06T07:00:51Z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B96BB1BADBA84EA9B5A99BDA98271CA6</vt:lpwstr>
  </property>
  <property fmtid="{D5CDD505-2E9C-101B-9397-08002B2CF9AE}" pid="3" name="KSOProductBuildVer">
    <vt:lpwstr>2052-11.1.0.10463</vt:lpwstr>
  </property>
</Properties>
</file>